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6" r:id="rId7"/>
    <p:sldId id="261" r:id="rId8"/>
    <p:sldId id="262" r:id="rId9"/>
    <p:sldId id="263" r:id="rId10"/>
    <p:sldId id="264" r:id="rId11"/>
    <p:sldId id="267" r:id="rId12"/>
    <p:sldId id="265" r:id="rId13"/>
    <p:sldId id="284" r:id="rId14"/>
    <p:sldId id="269" r:id="rId15"/>
    <p:sldId id="281" r:id="rId16"/>
    <p:sldId id="270" r:id="rId17"/>
    <p:sldId id="279" r:id="rId18"/>
    <p:sldId id="283" r:id="rId19"/>
    <p:sldId id="272" r:id="rId20"/>
    <p:sldId id="280" r:id="rId21"/>
    <p:sldId id="273" r:id="rId22"/>
    <p:sldId id="274" r:id="rId23"/>
    <p:sldId id="275" r:id="rId24"/>
    <p:sldId id="276"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00" autoAdjust="0"/>
    <p:restoredTop sz="94660"/>
  </p:normalViewPr>
  <p:slideViewPr>
    <p:cSldViewPr snapToGrid="0">
      <p:cViewPr varScale="1">
        <p:scale>
          <a:sx n="72" d="100"/>
          <a:sy n="72" d="100"/>
        </p:scale>
        <p:origin x="81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538A8C-4D10-4A3A-94D4-5827E49202D5}" type="datetimeFigureOut">
              <a:rPr lang="fr-FR" smtClean="0"/>
              <a:t>08/12/2020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B4D94-DB13-4C20-8D77-E736B62DEE17}" type="slidenum">
              <a:rPr lang="fr-FR" smtClean="0"/>
              <a:t>‹N°›</a:t>
            </a:fld>
            <a:endParaRPr lang="fr-FR"/>
          </a:p>
        </p:txBody>
      </p:sp>
    </p:spTree>
    <p:extLst>
      <p:ext uri="{BB962C8B-B14F-4D97-AF65-F5344CB8AC3E}">
        <p14:creationId xmlns:p14="http://schemas.microsoft.com/office/powerpoint/2010/main" val="3279652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03B4D94-DB13-4C20-8D77-E736B62DEE17}" type="slidenum">
              <a:rPr lang="fr-FR" smtClean="0"/>
              <a:t>1</a:t>
            </a:fld>
            <a:endParaRPr lang="fr-FR"/>
          </a:p>
        </p:txBody>
      </p:sp>
    </p:spTree>
    <p:extLst>
      <p:ext uri="{BB962C8B-B14F-4D97-AF65-F5344CB8AC3E}">
        <p14:creationId xmlns:p14="http://schemas.microsoft.com/office/powerpoint/2010/main" val="724050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E78E34-50D6-4F2C-8D2E-8CF17735A93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53D1EB6-BFDC-47EC-B793-32CD2F66A5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6103800-1600-4D4F-8D47-0EE10CF4455E}"/>
              </a:ext>
            </a:extLst>
          </p:cNvPr>
          <p:cNvSpPr>
            <a:spLocks noGrp="1"/>
          </p:cNvSpPr>
          <p:nvPr>
            <p:ph type="dt" sz="half" idx="10"/>
          </p:nvPr>
        </p:nvSpPr>
        <p:spPr/>
        <p:txBody>
          <a:bodyPr/>
          <a:lstStyle/>
          <a:p>
            <a:fld id="{50F249FE-3FF3-4313-B3EC-6E779CA55155}" type="datetime1">
              <a:rPr lang="fr-FR" smtClean="0"/>
              <a:t>08/12/2020</a:t>
            </a:fld>
            <a:endParaRPr lang="fr-FR"/>
          </a:p>
        </p:txBody>
      </p:sp>
      <p:sp>
        <p:nvSpPr>
          <p:cNvPr id="5" name="Espace réservé du pied de page 4">
            <a:extLst>
              <a:ext uri="{FF2B5EF4-FFF2-40B4-BE49-F238E27FC236}">
                <a16:creationId xmlns:a16="http://schemas.microsoft.com/office/drawing/2014/main" id="{43038579-53C2-4B26-A94B-DF7821F932D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6CF6387-79FB-4316-9D12-79B534C00DDB}"/>
              </a:ext>
            </a:extLst>
          </p:cNvPr>
          <p:cNvSpPr>
            <a:spLocks noGrp="1"/>
          </p:cNvSpPr>
          <p:nvPr>
            <p:ph type="sldNum" sz="quarter" idx="12"/>
          </p:nvPr>
        </p:nvSpPr>
        <p:spPr/>
        <p:txBody>
          <a:bodyPr/>
          <a:lstStyle/>
          <a:p>
            <a:fld id="{1F296CD6-F585-4F4E-9BDC-72E84E04FBD4}" type="slidenum">
              <a:rPr lang="fr-FR" smtClean="0"/>
              <a:t>‹N°›</a:t>
            </a:fld>
            <a:endParaRPr lang="fr-FR"/>
          </a:p>
        </p:txBody>
      </p:sp>
    </p:spTree>
    <p:extLst>
      <p:ext uri="{BB962C8B-B14F-4D97-AF65-F5344CB8AC3E}">
        <p14:creationId xmlns:p14="http://schemas.microsoft.com/office/powerpoint/2010/main" val="467977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D386B7-03AA-465D-833A-D3516034174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AC3E76B-D162-464F-8C89-2221E327D9E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803D3DC-8D33-41F5-802F-55B96222C366}"/>
              </a:ext>
            </a:extLst>
          </p:cNvPr>
          <p:cNvSpPr>
            <a:spLocks noGrp="1"/>
          </p:cNvSpPr>
          <p:nvPr>
            <p:ph type="dt" sz="half" idx="10"/>
          </p:nvPr>
        </p:nvSpPr>
        <p:spPr/>
        <p:txBody>
          <a:bodyPr/>
          <a:lstStyle/>
          <a:p>
            <a:fld id="{1B0756FF-8FA9-4D79-B717-FE9BF2ED552E}" type="datetime1">
              <a:rPr lang="fr-FR" smtClean="0"/>
              <a:t>08/12/2020</a:t>
            </a:fld>
            <a:endParaRPr lang="fr-FR"/>
          </a:p>
        </p:txBody>
      </p:sp>
      <p:sp>
        <p:nvSpPr>
          <p:cNvPr id="5" name="Espace réservé du pied de page 4">
            <a:extLst>
              <a:ext uri="{FF2B5EF4-FFF2-40B4-BE49-F238E27FC236}">
                <a16:creationId xmlns:a16="http://schemas.microsoft.com/office/drawing/2014/main" id="{82B028C0-63B2-47FD-ADDE-72FFBE3C409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523D261-4A7A-45F4-A410-93A7B3017162}"/>
              </a:ext>
            </a:extLst>
          </p:cNvPr>
          <p:cNvSpPr>
            <a:spLocks noGrp="1"/>
          </p:cNvSpPr>
          <p:nvPr>
            <p:ph type="sldNum" sz="quarter" idx="12"/>
          </p:nvPr>
        </p:nvSpPr>
        <p:spPr/>
        <p:txBody>
          <a:bodyPr/>
          <a:lstStyle/>
          <a:p>
            <a:fld id="{1F296CD6-F585-4F4E-9BDC-72E84E04FBD4}" type="slidenum">
              <a:rPr lang="fr-FR" smtClean="0"/>
              <a:t>‹N°›</a:t>
            </a:fld>
            <a:endParaRPr lang="fr-FR"/>
          </a:p>
        </p:txBody>
      </p:sp>
    </p:spTree>
    <p:extLst>
      <p:ext uri="{BB962C8B-B14F-4D97-AF65-F5344CB8AC3E}">
        <p14:creationId xmlns:p14="http://schemas.microsoft.com/office/powerpoint/2010/main" val="3892802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3E3A33B-FFF1-4D3F-81DB-1D7DE6DF9D9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8A53C63-0E81-4FA3-9852-B0D1C28847B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A88BCA3-C510-4DBB-9AB1-F455F4AB7184}"/>
              </a:ext>
            </a:extLst>
          </p:cNvPr>
          <p:cNvSpPr>
            <a:spLocks noGrp="1"/>
          </p:cNvSpPr>
          <p:nvPr>
            <p:ph type="dt" sz="half" idx="10"/>
          </p:nvPr>
        </p:nvSpPr>
        <p:spPr/>
        <p:txBody>
          <a:bodyPr/>
          <a:lstStyle/>
          <a:p>
            <a:fld id="{CE969FA5-B08D-4198-9B80-5B657F2895EA}" type="datetime1">
              <a:rPr lang="fr-FR" smtClean="0"/>
              <a:t>08/12/2020</a:t>
            </a:fld>
            <a:endParaRPr lang="fr-FR"/>
          </a:p>
        </p:txBody>
      </p:sp>
      <p:sp>
        <p:nvSpPr>
          <p:cNvPr id="5" name="Espace réservé du pied de page 4">
            <a:extLst>
              <a:ext uri="{FF2B5EF4-FFF2-40B4-BE49-F238E27FC236}">
                <a16:creationId xmlns:a16="http://schemas.microsoft.com/office/drawing/2014/main" id="{6A2EAAFE-C43F-4283-941A-F318C874AD2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E2AC920-D042-4B95-993B-A7971C715C58}"/>
              </a:ext>
            </a:extLst>
          </p:cNvPr>
          <p:cNvSpPr>
            <a:spLocks noGrp="1"/>
          </p:cNvSpPr>
          <p:nvPr>
            <p:ph type="sldNum" sz="quarter" idx="12"/>
          </p:nvPr>
        </p:nvSpPr>
        <p:spPr/>
        <p:txBody>
          <a:bodyPr/>
          <a:lstStyle/>
          <a:p>
            <a:fld id="{1F296CD6-F585-4F4E-9BDC-72E84E04FBD4}" type="slidenum">
              <a:rPr lang="fr-FR" smtClean="0"/>
              <a:t>‹N°›</a:t>
            </a:fld>
            <a:endParaRPr lang="fr-FR"/>
          </a:p>
        </p:txBody>
      </p:sp>
    </p:spTree>
    <p:extLst>
      <p:ext uri="{BB962C8B-B14F-4D97-AF65-F5344CB8AC3E}">
        <p14:creationId xmlns:p14="http://schemas.microsoft.com/office/powerpoint/2010/main" val="3942883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A86712-78FE-4A12-BBB0-A40A365335A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0FE63E5-B9AF-4E9E-AA34-C92181FCFA1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AF20171-EFCA-4F73-A5FD-B82B4672D62C}"/>
              </a:ext>
            </a:extLst>
          </p:cNvPr>
          <p:cNvSpPr>
            <a:spLocks noGrp="1"/>
          </p:cNvSpPr>
          <p:nvPr>
            <p:ph type="dt" sz="half" idx="10"/>
          </p:nvPr>
        </p:nvSpPr>
        <p:spPr/>
        <p:txBody>
          <a:bodyPr/>
          <a:lstStyle/>
          <a:p>
            <a:fld id="{01F75FEA-D0C2-44AA-A037-CA666B71123B}" type="datetime1">
              <a:rPr lang="fr-FR" smtClean="0"/>
              <a:t>08/12/2020</a:t>
            </a:fld>
            <a:endParaRPr lang="fr-FR"/>
          </a:p>
        </p:txBody>
      </p:sp>
      <p:sp>
        <p:nvSpPr>
          <p:cNvPr id="5" name="Espace réservé du pied de page 4">
            <a:extLst>
              <a:ext uri="{FF2B5EF4-FFF2-40B4-BE49-F238E27FC236}">
                <a16:creationId xmlns:a16="http://schemas.microsoft.com/office/drawing/2014/main" id="{0EA669DD-8D8A-4F7C-8C6F-B50B7A555F4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C955F1B-E4E7-4160-93C3-365ACC309FE2}"/>
              </a:ext>
            </a:extLst>
          </p:cNvPr>
          <p:cNvSpPr>
            <a:spLocks noGrp="1"/>
          </p:cNvSpPr>
          <p:nvPr>
            <p:ph type="sldNum" sz="quarter" idx="12"/>
          </p:nvPr>
        </p:nvSpPr>
        <p:spPr/>
        <p:txBody>
          <a:bodyPr/>
          <a:lstStyle/>
          <a:p>
            <a:fld id="{1F296CD6-F585-4F4E-9BDC-72E84E04FBD4}" type="slidenum">
              <a:rPr lang="fr-FR" smtClean="0"/>
              <a:t>‹N°›</a:t>
            </a:fld>
            <a:endParaRPr lang="fr-FR"/>
          </a:p>
        </p:txBody>
      </p:sp>
    </p:spTree>
    <p:extLst>
      <p:ext uri="{BB962C8B-B14F-4D97-AF65-F5344CB8AC3E}">
        <p14:creationId xmlns:p14="http://schemas.microsoft.com/office/powerpoint/2010/main" val="4290030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F844AF-B455-4C16-AD0C-C27C85FFBD0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46462E0-5826-4572-BD82-C6B1CB3971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7655E64-C769-4341-BBF0-19EB8516BB24}"/>
              </a:ext>
            </a:extLst>
          </p:cNvPr>
          <p:cNvSpPr>
            <a:spLocks noGrp="1"/>
          </p:cNvSpPr>
          <p:nvPr>
            <p:ph type="dt" sz="half" idx="10"/>
          </p:nvPr>
        </p:nvSpPr>
        <p:spPr/>
        <p:txBody>
          <a:bodyPr/>
          <a:lstStyle/>
          <a:p>
            <a:fld id="{356DB3CB-7399-4AC5-950D-AF1BF01AF57A}" type="datetime1">
              <a:rPr lang="fr-FR" smtClean="0"/>
              <a:t>08/12/2020</a:t>
            </a:fld>
            <a:endParaRPr lang="fr-FR"/>
          </a:p>
        </p:txBody>
      </p:sp>
      <p:sp>
        <p:nvSpPr>
          <p:cNvPr id="5" name="Espace réservé du pied de page 4">
            <a:extLst>
              <a:ext uri="{FF2B5EF4-FFF2-40B4-BE49-F238E27FC236}">
                <a16:creationId xmlns:a16="http://schemas.microsoft.com/office/drawing/2014/main" id="{73962466-73DD-40EB-B6A7-66F4E05DA9E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01CB8DA-ECB8-428E-BE57-2E96F6EDA293}"/>
              </a:ext>
            </a:extLst>
          </p:cNvPr>
          <p:cNvSpPr>
            <a:spLocks noGrp="1"/>
          </p:cNvSpPr>
          <p:nvPr>
            <p:ph type="sldNum" sz="quarter" idx="12"/>
          </p:nvPr>
        </p:nvSpPr>
        <p:spPr/>
        <p:txBody>
          <a:bodyPr/>
          <a:lstStyle/>
          <a:p>
            <a:fld id="{1F296CD6-F585-4F4E-9BDC-72E84E04FBD4}" type="slidenum">
              <a:rPr lang="fr-FR" smtClean="0"/>
              <a:t>‹N°›</a:t>
            </a:fld>
            <a:endParaRPr lang="fr-FR"/>
          </a:p>
        </p:txBody>
      </p:sp>
    </p:spTree>
    <p:extLst>
      <p:ext uri="{BB962C8B-B14F-4D97-AF65-F5344CB8AC3E}">
        <p14:creationId xmlns:p14="http://schemas.microsoft.com/office/powerpoint/2010/main" val="2063666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DD184B-E349-40F6-829A-5436E78CEFB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60F55AB-46A2-4A34-B52A-F3D765A472C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1FA216A-A978-4929-9EEB-D8C0B3A8D52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BE3CB7B-324E-4892-87BB-4933D97ACC07}"/>
              </a:ext>
            </a:extLst>
          </p:cNvPr>
          <p:cNvSpPr>
            <a:spLocks noGrp="1"/>
          </p:cNvSpPr>
          <p:nvPr>
            <p:ph type="dt" sz="half" idx="10"/>
          </p:nvPr>
        </p:nvSpPr>
        <p:spPr/>
        <p:txBody>
          <a:bodyPr/>
          <a:lstStyle/>
          <a:p>
            <a:fld id="{D9B1FB2B-10B2-4808-B69A-211242C11B44}" type="datetime1">
              <a:rPr lang="fr-FR" smtClean="0"/>
              <a:t>08/12/2020</a:t>
            </a:fld>
            <a:endParaRPr lang="fr-FR"/>
          </a:p>
        </p:txBody>
      </p:sp>
      <p:sp>
        <p:nvSpPr>
          <p:cNvPr id="6" name="Espace réservé du pied de page 5">
            <a:extLst>
              <a:ext uri="{FF2B5EF4-FFF2-40B4-BE49-F238E27FC236}">
                <a16:creationId xmlns:a16="http://schemas.microsoft.com/office/drawing/2014/main" id="{97718D16-9345-4963-A2FF-84551767749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BD2CCAB-9D23-4D9B-A850-6FAD7874F35A}"/>
              </a:ext>
            </a:extLst>
          </p:cNvPr>
          <p:cNvSpPr>
            <a:spLocks noGrp="1"/>
          </p:cNvSpPr>
          <p:nvPr>
            <p:ph type="sldNum" sz="quarter" idx="12"/>
          </p:nvPr>
        </p:nvSpPr>
        <p:spPr/>
        <p:txBody>
          <a:bodyPr/>
          <a:lstStyle/>
          <a:p>
            <a:fld id="{1F296CD6-F585-4F4E-9BDC-72E84E04FBD4}" type="slidenum">
              <a:rPr lang="fr-FR" smtClean="0"/>
              <a:t>‹N°›</a:t>
            </a:fld>
            <a:endParaRPr lang="fr-FR"/>
          </a:p>
        </p:txBody>
      </p:sp>
    </p:spTree>
    <p:extLst>
      <p:ext uri="{BB962C8B-B14F-4D97-AF65-F5344CB8AC3E}">
        <p14:creationId xmlns:p14="http://schemas.microsoft.com/office/powerpoint/2010/main" val="367489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D10075-9A5F-4BDF-A0F6-25CD914E35E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B7934DD-21E5-4251-9D2C-99BAF334D9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15940BC-3645-447E-93C5-A7501D1D863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8AB9C59-2C70-4A25-84E9-BDAEDFA52E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FCD3061-A235-4B4E-A669-C68FB2ADD81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347DE83-D5D8-4A6A-8FA8-1D546035C652}"/>
              </a:ext>
            </a:extLst>
          </p:cNvPr>
          <p:cNvSpPr>
            <a:spLocks noGrp="1"/>
          </p:cNvSpPr>
          <p:nvPr>
            <p:ph type="dt" sz="half" idx="10"/>
          </p:nvPr>
        </p:nvSpPr>
        <p:spPr/>
        <p:txBody>
          <a:bodyPr/>
          <a:lstStyle/>
          <a:p>
            <a:fld id="{C6B4CF63-86FB-4233-A393-3ED9A0A8F0E9}" type="datetime1">
              <a:rPr lang="fr-FR" smtClean="0"/>
              <a:t>08/12/2020</a:t>
            </a:fld>
            <a:endParaRPr lang="fr-FR"/>
          </a:p>
        </p:txBody>
      </p:sp>
      <p:sp>
        <p:nvSpPr>
          <p:cNvPr id="8" name="Espace réservé du pied de page 7">
            <a:extLst>
              <a:ext uri="{FF2B5EF4-FFF2-40B4-BE49-F238E27FC236}">
                <a16:creationId xmlns:a16="http://schemas.microsoft.com/office/drawing/2014/main" id="{602E6E7B-1E34-4E4E-9B68-117D07A9D3E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C98C7C3-288A-4293-8268-EB46C17710A5}"/>
              </a:ext>
            </a:extLst>
          </p:cNvPr>
          <p:cNvSpPr>
            <a:spLocks noGrp="1"/>
          </p:cNvSpPr>
          <p:nvPr>
            <p:ph type="sldNum" sz="quarter" idx="12"/>
          </p:nvPr>
        </p:nvSpPr>
        <p:spPr/>
        <p:txBody>
          <a:bodyPr/>
          <a:lstStyle/>
          <a:p>
            <a:fld id="{1F296CD6-F585-4F4E-9BDC-72E84E04FBD4}" type="slidenum">
              <a:rPr lang="fr-FR" smtClean="0"/>
              <a:t>‹N°›</a:t>
            </a:fld>
            <a:endParaRPr lang="fr-FR"/>
          </a:p>
        </p:txBody>
      </p:sp>
    </p:spTree>
    <p:extLst>
      <p:ext uri="{BB962C8B-B14F-4D97-AF65-F5344CB8AC3E}">
        <p14:creationId xmlns:p14="http://schemas.microsoft.com/office/powerpoint/2010/main" val="292882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81514D-F78B-4C4D-A327-3F2B2801153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96C8ABC-ACB1-4CEF-8804-1C99BF365AB7}"/>
              </a:ext>
            </a:extLst>
          </p:cNvPr>
          <p:cNvSpPr>
            <a:spLocks noGrp="1"/>
          </p:cNvSpPr>
          <p:nvPr>
            <p:ph type="dt" sz="half" idx="10"/>
          </p:nvPr>
        </p:nvSpPr>
        <p:spPr/>
        <p:txBody>
          <a:bodyPr/>
          <a:lstStyle/>
          <a:p>
            <a:fld id="{FDBDEB73-76E7-4ED9-B241-F95AAD1C8A7D}" type="datetime1">
              <a:rPr lang="fr-FR" smtClean="0"/>
              <a:t>08/12/2020</a:t>
            </a:fld>
            <a:endParaRPr lang="fr-FR"/>
          </a:p>
        </p:txBody>
      </p:sp>
      <p:sp>
        <p:nvSpPr>
          <p:cNvPr id="4" name="Espace réservé du pied de page 3">
            <a:extLst>
              <a:ext uri="{FF2B5EF4-FFF2-40B4-BE49-F238E27FC236}">
                <a16:creationId xmlns:a16="http://schemas.microsoft.com/office/drawing/2014/main" id="{1A684A31-8AF4-48D5-A802-B0CC75DD689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645B23C-69DF-4405-8671-770B379F21FD}"/>
              </a:ext>
            </a:extLst>
          </p:cNvPr>
          <p:cNvSpPr>
            <a:spLocks noGrp="1"/>
          </p:cNvSpPr>
          <p:nvPr>
            <p:ph type="sldNum" sz="quarter" idx="12"/>
          </p:nvPr>
        </p:nvSpPr>
        <p:spPr/>
        <p:txBody>
          <a:bodyPr/>
          <a:lstStyle/>
          <a:p>
            <a:fld id="{1F296CD6-F585-4F4E-9BDC-72E84E04FBD4}" type="slidenum">
              <a:rPr lang="fr-FR" smtClean="0"/>
              <a:t>‹N°›</a:t>
            </a:fld>
            <a:endParaRPr lang="fr-FR"/>
          </a:p>
        </p:txBody>
      </p:sp>
    </p:spTree>
    <p:extLst>
      <p:ext uri="{BB962C8B-B14F-4D97-AF65-F5344CB8AC3E}">
        <p14:creationId xmlns:p14="http://schemas.microsoft.com/office/powerpoint/2010/main" val="389042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01B65A1-7878-4DF0-94D9-4E4DCBF9313F}"/>
              </a:ext>
            </a:extLst>
          </p:cNvPr>
          <p:cNvSpPr>
            <a:spLocks noGrp="1"/>
          </p:cNvSpPr>
          <p:nvPr>
            <p:ph type="dt" sz="half" idx="10"/>
          </p:nvPr>
        </p:nvSpPr>
        <p:spPr/>
        <p:txBody>
          <a:bodyPr/>
          <a:lstStyle/>
          <a:p>
            <a:fld id="{DD2C8EFE-11C0-41B6-B3B7-E2C849C6A418}" type="datetime1">
              <a:rPr lang="fr-FR" smtClean="0"/>
              <a:t>08/12/2020</a:t>
            </a:fld>
            <a:endParaRPr lang="fr-FR"/>
          </a:p>
        </p:txBody>
      </p:sp>
      <p:sp>
        <p:nvSpPr>
          <p:cNvPr id="3" name="Espace réservé du pied de page 2">
            <a:extLst>
              <a:ext uri="{FF2B5EF4-FFF2-40B4-BE49-F238E27FC236}">
                <a16:creationId xmlns:a16="http://schemas.microsoft.com/office/drawing/2014/main" id="{1DB7BEB1-E0DE-4555-B197-1FAFA4FF1A7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0EB0F2F-9D01-4C5C-9E44-BA6A0EAF5192}"/>
              </a:ext>
            </a:extLst>
          </p:cNvPr>
          <p:cNvSpPr>
            <a:spLocks noGrp="1"/>
          </p:cNvSpPr>
          <p:nvPr>
            <p:ph type="sldNum" sz="quarter" idx="12"/>
          </p:nvPr>
        </p:nvSpPr>
        <p:spPr/>
        <p:txBody>
          <a:bodyPr/>
          <a:lstStyle/>
          <a:p>
            <a:fld id="{1F296CD6-F585-4F4E-9BDC-72E84E04FBD4}" type="slidenum">
              <a:rPr lang="fr-FR" smtClean="0"/>
              <a:t>‹N°›</a:t>
            </a:fld>
            <a:endParaRPr lang="fr-FR"/>
          </a:p>
        </p:txBody>
      </p:sp>
    </p:spTree>
    <p:extLst>
      <p:ext uri="{BB962C8B-B14F-4D97-AF65-F5344CB8AC3E}">
        <p14:creationId xmlns:p14="http://schemas.microsoft.com/office/powerpoint/2010/main" val="349997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3A0EC9-311D-4025-A2AC-1D1DD33B0E2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3B63EC6-057A-4320-AFA4-1812304E25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AD08B08-403E-42D4-915C-5E549E36BD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D8CFF11-D242-4921-8E7C-6D809BE0E42B}"/>
              </a:ext>
            </a:extLst>
          </p:cNvPr>
          <p:cNvSpPr>
            <a:spLocks noGrp="1"/>
          </p:cNvSpPr>
          <p:nvPr>
            <p:ph type="dt" sz="half" idx="10"/>
          </p:nvPr>
        </p:nvSpPr>
        <p:spPr/>
        <p:txBody>
          <a:bodyPr/>
          <a:lstStyle/>
          <a:p>
            <a:fld id="{70CFE712-65DE-4571-B9E0-1004EBA4A9C4}" type="datetime1">
              <a:rPr lang="fr-FR" smtClean="0"/>
              <a:t>08/12/2020</a:t>
            </a:fld>
            <a:endParaRPr lang="fr-FR"/>
          </a:p>
        </p:txBody>
      </p:sp>
      <p:sp>
        <p:nvSpPr>
          <p:cNvPr id="6" name="Espace réservé du pied de page 5">
            <a:extLst>
              <a:ext uri="{FF2B5EF4-FFF2-40B4-BE49-F238E27FC236}">
                <a16:creationId xmlns:a16="http://schemas.microsoft.com/office/drawing/2014/main" id="{B7FDA022-80E6-4E55-8D73-4D9BC62C240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437EA1E-4C06-4F83-B23B-4E064B5DC65C}"/>
              </a:ext>
            </a:extLst>
          </p:cNvPr>
          <p:cNvSpPr>
            <a:spLocks noGrp="1"/>
          </p:cNvSpPr>
          <p:nvPr>
            <p:ph type="sldNum" sz="quarter" idx="12"/>
          </p:nvPr>
        </p:nvSpPr>
        <p:spPr/>
        <p:txBody>
          <a:bodyPr/>
          <a:lstStyle/>
          <a:p>
            <a:fld id="{1F296CD6-F585-4F4E-9BDC-72E84E04FBD4}" type="slidenum">
              <a:rPr lang="fr-FR" smtClean="0"/>
              <a:t>‹N°›</a:t>
            </a:fld>
            <a:endParaRPr lang="fr-FR"/>
          </a:p>
        </p:txBody>
      </p:sp>
    </p:spTree>
    <p:extLst>
      <p:ext uri="{BB962C8B-B14F-4D97-AF65-F5344CB8AC3E}">
        <p14:creationId xmlns:p14="http://schemas.microsoft.com/office/powerpoint/2010/main" val="127160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436C37-D26B-46C8-BC3D-E7003D86FB1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7809BCC-63AE-4294-A49A-D587EB700C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ADEB4A0-B2AD-4270-AF3E-938A9F6353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82F853E-7244-43A7-9BC7-9EF7CB5A159F}"/>
              </a:ext>
            </a:extLst>
          </p:cNvPr>
          <p:cNvSpPr>
            <a:spLocks noGrp="1"/>
          </p:cNvSpPr>
          <p:nvPr>
            <p:ph type="dt" sz="half" idx="10"/>
          </p:nvPr>
        </p:nvSpPr>
        <p:spPr/>
        <p:txBody>
          <a:bodyPr/>
          <a:lstStyle/>
          <a:p>
            <a:fld id="{A820571F-2239-42FB-A2AC-FD552D0697D6}" type="datetime1">
              <a:rPr lang="fr-FR" smtClean="0"/>
              <a:t>08/12/2020</a:t>
            </a:fld>
            <a:endParaRPr lang="fr-FR"/>
          </a:p>
        </p:txBody>
      </p:sp>
      <p:sp>
        <p:nvSpPr>
          <p:cNvPr id="6" name="Espace réservé du pied de page 5">
            <a:extLst>
              <a:ext uri="{FF2B5EF4-FFF2-40B4-BE49-F238E27FC236}">
                <a16:creationId xmlns:a16="http://schemas.microsoft.com/office/drawing/2014/main" id="{298AE30F-C10F-40B1-877B-3E4FF64A5C2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2D49ACF-F216-4A0A-A70A-5D3B65E69200}"/>
              </a:ext>
            </a:extLst>
          </p:cNvPr>
          <p:cNvSpPr>
            <a:spLocks noGrp="1"/>
          </p:cNvSpPr>
          <p:nvPr>
            <p:ph type="sldNum" sz="quarter" idx="12"/>
          </p:nvPr>
        </p:nvSpPr>
        <p:spPr/>
        <p:txBody>
          <a:bodyPr/>
          <a:lstStyle/>
          <a:p>
            <a:fld id="{1F296CD6-F585-4F4E-9BDC-72E84E04FBD4}" type="slidenum">
              <a:rPr lang="fr-FR" smtClean="0"/>
              <a:t>‹N°›</a:t>
            </a:fld>
            <a:endParaRPr lang="fr-FR"/>
          </a:p>
        </p:txBody>
      </p:sp>
    </p:spTree>
    <p:extLst>
      <p:ext uri="{BB962C8B-B14F-4D97-AF65-F5344CB8AC3E}">
        <p14:creationId xmlns:p14="http://schemas.microsoft.com/office/powerpoint/2010/main" val="407921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3D6F53B-38C6-460B-B09E-959671B50E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DEAC3E9-9B14-4024-9370-5C7798D037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2D31A39-CE69-4143-AB0D-CC3721083E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4B4FD-FD45-4D3B-A5BA-835533CCF4F8}" type="datetime1">
              <a:rPr lang="fr-FR" smtClean="0"/>
              <a:t>08/12/2020</a:t>
            </a:fld>
            <a:endParaRPr lang="fr-FR"/>
          </a:p>
        </p:txBody>
      </p:sp>
      <p:sp>
        <p:nvSpPr>
          <p:cNvPr id="5" name="Espace réservé du pied de page 4">
            <a:extLst>
              <a:ext uri="{FF2B5EF4-FFF2-40B4-BE49-F238E27FC236}">
                <a16:creationId xmlns:a16="http://schemas.microsoft.com/office/drawing/2014/main" id="{C0DCE918-765B-41D3-836D-DC31BF786A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9FAD0F0-01D7-4ADE-A374-895A5DB565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96CD6-F585-4F4E-9BDC-72E84E04FBD4}" type="slidenum">
              <a:rPr lang="fr-FR" smtClean="0"/>
              <a:t>‹N°›</a:t>
            </a:fld>
            <a:endParaRPr lang="fr-FR"/>
          </a:p>
        </p:txBody>
      </p:sp>
    </p:spTree>
    <p:extLst>
      <p:ext uri="{BB962C8B-B14F-4D97-AF65-F5344CB8AC3E}">
        <p14:creationId xmlns:p14="http://schemas.microsoft.com/office/powerpoint/2010/main" val="390079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7AF73FD0-E2FA-47BB-B60A-ED9E02A39C9B}"/>
              </a:ext>
            </a:extLst>
          </p:cNvPr>
          <p:cNvSpPr txBox="1">
            <a:spLocks/>
          </p:cNvSpPr>
          <p:nvPr/>
        </p:nvSpPr>
        <p:spPr>
          <a:xfrm>
            <a:off x="1524000" y="1447357"/>
            <a:ext cx="9144000" cy="11763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a:t>RMM Encéphalopathies </a:t>
            </a:r>
            <a:r>
              <a:rPr lang="fr-FR" dirty="0" err="1"/>
              <a:t>anoxo</a:t>
            </a:r>
            <a:r>
              <a:rPr lang="fr-FR" dirty="0"/>
              <a:t>-ischémiques</a:t>
            </a:r>
          </a:p>
        </p:txBody>
      </p:sp>
      <p:sp>
        <p:nvSpPr>
          <p:cNvPr id="5" name="Sous-titre 2">
            <a:extLst>
              <a:ext uri="{FF2B5EF4-FFF2-40B4-BE49-F238E27FC236}">
                <a16:creationId xmlns:a16="http://schemas.microsoft.com/office/drawing/2014/main" id="{F21B0F63-F995-4636-A9CC-818BFC324349}"/>
              </a:ext>
            </a:extLst>
          </p:cNvPr>
          <p:cNvSpPr txBox="1">
            <a:spLocks/>
          </p:cNvSpPr>
          <p:nvPr/>
        </p:nvSpPr>
        <p:spPr>
          <a:xfrm>
            <a:off x="1524000" y="3078290"/>
            <a:ext cx="9144000" cy="14639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Cas n° :   </a:t>
            </a:r>
          </a:p>
          <a:p>
            <a:r>
              <a:rPr lang="fr-FR" dirty="0"/>
              <a:t>Date : </a:t>
            </a:r>
          </a:p>
        </p:txBody>
      </p:sp>
      <p:pic>
        <p:nvPicPr>
          <p:cNvPr id="7" name="Image 6">
            <a:extLst>
              <a:ext uri="{FF2B5EF4-FFF2-40B4-BE49-F238E27FC236}">
                <a16:creationId xmlns:a16="http://schemas.microsoft.com/office/drawing/2014/main" id="{D8088D7F-29E1-4312-94BF-69C3F749339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88904" y="4266347"/>
            <a:ext cx="4214192" cy="2070228"/>
          </a:xfrm>
          <a:prstGeom prst="rect">
            <a:avLst/>
          </a:prstGeom>
          <a:noFill/>
          <a:ln>
            <a:noFill/>
          </a:ln>
        </p:spPr>
      </p:pic>
      <p:sp>
        <p:nvSpPr>
          <p:cNvPr id="2" name="Espace réservé du numéro de diapositive 1">
            <a:extLst>
              <a:ext uri="{FF2B5EF4-FFF2-40B4-BE49-F238E27FC236}">
                <a16:creationId xmlns:a16="http://schemas.microsoft.com/office/drawing/2014/main" id="{2D94CC53-B02F-4CFE-8CE5-D7488F9F594C}"/>
              </a:ext>
            </a:extLst>
          </p:cNvPr>
          <p:cNvSpPr>
            <a:spLocks noGrp="1"/>
          </p:cNvSpPr>
          <p:nvPr>
            <p:ph type="sldNum" sz="quarter" idx="12"/>
          </p:nvPr>
        </p:nvSpPr>
        <p:spPr/>
        <p:txBody>
          <a:bodyPr/>
          <a:lstStyle/>
          <a:p>
            <a:fld id="{1F296CD6-F585-4F4E-9BDC-72E84E04FBD4}" type="slidenum">
              <a:rPr lang="fr-FR" smtClean="0"/>
              <a:t>1</a:t>
            </a:fld>
            <a:endParaRPr lang="fr-FR"/>
          </a:p>
        </p:txBody>
      </p:sp>
    </p:spTree>
    <p:extLst>
      <p:ext uri="{BB962C8B-B14F-4D97-AF65-F5344CB8AC3E}">
        <p14:creationId xmlns:p14="http://schemas.microsoft.com/office/powerpoint/2010/main" val="54977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9EC918-6EA1-4758-A743-9EF5B90928AA}"/>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ACCOUCHEMENT (4)</a:t>
            </a:r>
          </a:p>
        </p:txBody>
      </p:sp>
      <p:sp>
        <p:nvSpPr>
          <p:cNvPr id="3" name="Espace réservé du contenu 2">
            <a:extLst>
              <a:ext uri="{FF2B5EF4-FFF2-40B4-BE49-F238E27FC236}">
                <a16:creationId xmlns:a16="http://schemas.microsoft.com/office/drawing/2014/main" id="{2684EBDA-FD42-49FA-B553-40A53B05B274}"/>
              </a:ext>
            </a:extLst>
          </p:cNvPr>
          <p:cNvSpPr txBox="1">
            <a:spLocks/>
          </p:cNvSpPr>
          <p:nvPr/>
        </p:nvSpPr>
        <p:spPr>
          <a:xfrm>
            <a:off x="838199" y="1505124"/>
            <a:ext cx="4816151" cy="4815472"/>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Anesthésie :   </a:t>
            </a:r>
            <a:r>
              <a:rPr lang="fr-FR" sz="2000" dirty="0"/>
              <a:t>Oui </a:t>
            </a:r>
            <a:r>
              <a:rPr lang="fr-FR" sz="2000" dirty="0">
                <a:sym typeface="Wingdings" panose="05000000000000000000" pitchFamily="2" charset="2"/>
              </a:rPr>
              <a:t>     Non  </a:t>
            </a:r>
          </a:p>
          <a:p>
            <a:r>
              <a:rPr lang="fr-FR" sz="2000" b="1" dirty="0">
                <a:sym typeface="Wingdings" panose="05000000000000000000" pitchFamily="2" charset="2"/>
              </a:rPr>
              <a:t>Si oui : </a:t>
            </a:r>
          </a:p>
          <a:p>
            <a:pPr lvl="1">
              <a:buFont typeface="Wingdings" panose="05000000000000000000" pitchFamily="2" charset="2"/>
              <a:buChar char="Ø"/>
            </a:pPr>
            <a:r>
              <a:rPr lang="fr-FR" sz="1800" dirty="0">
                <a:sym typeface="Wingdings" panose="05000000000000000000" pitchFamily="2" charset="2"/>
              </a:rPr>
              <a:t>Générale  </a:t>
            </a:r>
          </a:p>
          <a:p>
            <a:pPr lvl="1">
              <a:buFont typeface="Wingdings" panose="05000000000000000000" pitchFamily="2" charset="2"/>
              <a:buChar char="Ø"/>
            </a:pPr>
            <a:r>
              <a:rPr lang="fr-FR" sz="1800" dirty="0">
                <a:sym typeface="Wingdings" panose="05000000000000000000" pitchFamily="2" charset="2"/>
              </a:rPr>
              <a:t>Péridurale / Rachianesthésie  </a:t>
            </a:r>
            <a:endParaRPr lang="fr-FR" sz="1800" dirty="0"/>
          </a:p>
          <a:p>
            <a:r>
              <a:rPr lang="fr-FR" sz="2000" b="1" dirty="0"/>
              <a:t>Mesure du RCF pendant l’anesthésie </a:t>
            </a:r>
            <a:r>
              <a:rPr lang="fr-FR" sz="2000" dirty="0"/>
              <a:t>:  Oui </a:t>
            </a:r>
            <a:r>
              <a:rPr lang="fr-FR" sz="2000" dirty="0">
                <a:sym typeface="Wingdings" panose="05000000000000000000" pitchFamily="2" charset="2"/>
              </a:rPr>
              <a:t>     Non  </a:t>
            </a:r>
          </a:p>
          <a:p>
            <a:r>
              <a:rPr lang="fr-FR" sz="2000" b="1" dirty="0">
                <a:solidFill>
                  <a:prstClr val="black"/>
                </a:solidFill>
                <a:latin typeface="Calibri" panose="020F0502020204030204"/>
                <a:sym typeface="Wingdings" panose="05000000000000000000" pitchFamily="2" charset="2"/>
              </a:rPr>
              <a:t>Mesure du RCF lors du travail : </a:t>
            </a:r>
            <a:r>
              <a:rPr lang="fr-FR" sz="2000" b="1" dirty="0"/>
              <a:t>              </a:t>
            </a:r>
            <a:r>
              <a:rPr lang="fr-FR" sz="2000" dirty="0"/>
              <a:t>Oui </a:t>
            </a:r>
            <a:r>
              <a:rPr lang="fr-FR" sz="2000" dirty="0">
                <a:sym typeface="Wingdings" panose="05000000000000000000" pitchFamily="2" charset="2"/>
              </a:rPr>
              <a:t>     Non  </a:t>
            </a:r>
          </a:p>
          <a:p>
            <a:r>
              <a:rPr lang="fr-FR" sz="2000" b="1" dirty="0">
                <a:sym typeface="Wingdings" panose="05000000000000000000" pitchFamily="2" charset="2"/>
              </a:rPr>
              <a:t>Si oui, mesure du RCF :</a:t>
            </a:r>
          </a:p>
          <a:p>
            <a:pPr lvl="1">
              <a:buFont typeface="Wingdings" panose="05000000000000000000" pitchFamily="2" charset="2"/>
              <a:buChar char="Ø"/>
            </a:pPr>
            <a:r>
              <a:rPr lang="fr-FR" sz="1800" dirty="0">
                <a:sym typeface="Wingdings" panose="05000000000000000000" pitchFamily="2" charset="2"/>
              </a:rPr>
              <a:t>Continue  </a:t>
            </a:r>
          </a:p>
          <a:p>
            <a:pPr lvl="1">
              <a:buFont typeface="Wingdings" panose="05000000000000000000" pitchFamily="2" charset="2"/>
              <a:buChar char="Ø"/>
            </a:pPr>
            <a:r>
              <a:rPr lang="fr-FR" sz="1800" dirty="0">
                <a:sym typeface="Wingdings" panose="05000000000000000000" pitchFamily="2" charset="2"/>
              </a:rPr>
              <a:t>Discontinue  </a:t>
            </a:r>
            <a:endParaRPr lang="fr-FR" sz="1800" dirty="0"/>
          </a:p>
          <a:p>
            <a:pPr marL="0" indent="0" algn="ctr">
              <a:buNone/>
            </a:pPr>
            <a:r>
              <a:rPr lang="fr-FR" sz="2000" b="1" u="sng" dirty="0">
                <a:solidFill>
                  <a:srgbClr val="FF0000"/>
                </a:solidFill>
                <a:sym typeface="Wingdings" panose="05000000000000000000" pitchFamily="2" charset="2"/>
              </a:rPr>
              <a:t>Veuillez joindre les images du rythme</a:t>
            </a:r>
            <a:endParaRPr lang="fr-FR" sz="2000" u="sng" dirty="0">
              <a:sym typeface="Wingdings" panose="05000000000000000000" pitchFamily="2" charset="2"/>
            </a:endParaRPr>
          </a:p>
          <a:p>
            <a:pPr marL="0" indent="0">
              <a:buNone/>
            </a:pPr>
            <a:endParaRPr lang="fr-FR" sz="2000" i="1" dirty="0"/>
          </a:p>
        </p:txBody>
      </p:sp>
      <p:sp>
        <p:nvSpPr>
          <p:cNvPr id="8" name="Espace réservé du contenu 2">
            <a:extLst>
              <a:ext uri="{FF2B5EF4-FFF2-40B4-BE49-F238E27FC236}">
                <a16:creationId xmlns:a16="http://schemas.microsoft.com/office/drawing/2014/main" id="{7D10BF30-2871-4823-943D-22B8BCC05A23}"/>
              </a:ext>
            </a:extLst>
          </p:cNvPr>
          <p:cNvSpPr txBox="1">
            <a:spLocks/>
          </p:cNvSpPr>
          <p:nvPr/>
        </p:nvSpPr>
        <p:spPr>
          <a:xfrm>
            <a:off x="6096000" y="1505124"/>
            <a:ext cx="4962241" cy="4815472"/>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Anomalies du RCF lors du travail </a:t>
            </a:r>
            <a:r>
              <a:rPr lang="fr-FR" sz="2000" b="1" dirty="0">
                <a:sym typeface="Wingdings" panose="05000000000000000000" pitchFamily="2" charset="2"/>
              </a:rPr>
              <a:t>:            </a:t>
            </a:r>
            <a:r>
              <a:rPr lang="fr-FR" sz="2000" dirty="0"/>
              <a:t>Oui </a:t>
            </a:r>
            <a:r>
              <a:rPr lang="fr-FR" sz="2000" dirty="0">
                <a:sym typeface="Wingdings" panose="05000000000000000000" pitchFamily="2" charset="2"/>
              </a:rPr>
              <a:t>     Non  </a:t>
            </a:r>
          </a:p>
          <a:p>
            <a:pPr lvl="1">
              <a:buFont typeface="Wingdings" panose="05000000000000000000" pitchFamily="2" charset="2"/>
              <a:buChar char="Ø"/>
            </a:pPr>
            <a:r>
              <a:rPr lang="fr-FR" sz="1800" b="1" dirty="0">
                <a:sym typeface="Wingdings" panose="05000000000000000000" pitchFamily="2" charset="2"/>
              </a:rPr>
              <a:t>Si oui (selon définitions CNGOF) : </a:t>
            </a:r>
          </a:p>
          <a:p>
            <a:pPr lvl="2">
              <a:buFont typeface="Courier New" panose="02070309020205020404" pitchFamily="49" charset="0"/>
              <a:buChar char="o"/>
            </a:pPr>
            <a:r>
              <a:rPr lang="fr-FR" sz="1600" dirty="0">
                <a:sym typeface="Wingdings" panose="05000000000000000000" pitchFamily="2" charset="2"/>
              </a:rPr>
              <a:t>Faible risque d’acidose 	 </a:t>
            </a:r>
          </a:p>
          <a:p>
            <a:pPr lvl="2">
              <a:buFont typeface="Courier New" panose="02070309020205020404" pitchFamily="49" charset="0"/>
              <a:buChar char="o"/>
            </a:pPr>
            <a:r>
              <a:rPr lang="fr-FR" sz="1600" dirty="0">
                <a:sym typeface="Wingdings" panose="05000000000000000000" pitchFamily="2" charset="2"/>
              </a:rPr>
              <a:t>Risque d’acidose		 </a:t>
            </a:r>
          </a:p>
          <a:p>
            <a:pPr lvl="2">
              <a:buFont typeface="Courier New" panose="02070309020205020404" pitchFamily="49" charset="0"/>
              <a:buChar char="o"/>
            </a:pPr>
            <a:r>
              <a:rPr lang="fr-FR" sz="1600" dirty="0">
                <a:sym typeface="Wingdings" panose="05000000000000000000" pitchFamily="2" charset="2"/>
              </a:rPr>
              <a:t>Risque important d’acidose 	 </a:t>
            </a:r>
          </a:p>
          <a:p>
            <a:pPr lvl="2">
              <a:buFont typeface="Courier New" panose="02070309020205020404" pitchFamily="49" charset="0"/>
              <a:buChar char="o"/>
            </a:pPr>
            <a:r>
              <a:rPr lang="fr-FR" sz="1600" dirty="0">
                <a:sym typeface="Wingdings" panose="05000000000000000000" pitchFamily="2" charset="2"/>
              </a:rPr>
              <a:t>Risque majeur d’acidose 	 </a:t>
            </a:r>
          </a:p>
          <a:p>
            <a:pPr lvl="1">
              <a:buFont typeface="Wingdings" panose="05000000000000000000" pitchFamily="2" charset="2"/>
              <a:buChar char="Ø"/>
            </a:pPr>
            <a:r>
              <a:rPr lang="fr-FR" sz="1800" b="1">
                <a:sym typeface="Wingdings" panose="05000000000000000000" pitchFamily="2" charset="2"/>
              </a:rPr>
              <a:t>Si oui, </a:t>
            </a:r>
            <a:r>
              <a:rPr lang="fr-FR" sz="1800" b="1" dirty="0">
                <a:sym typeface="Wingdings" panose="05000000000000000000" pitchFamily="2" charset="2"/>
              </a:rPr>
              <a:t>m</a:t>
            </a:r>
            <a:r>
              <a:rPr lang="fr-FR" sz="1800" b="1">
                <a:sym typeface="Wingdings" panose="05000000000000000000" pitchFamily="2" charset="2"/>
              </a:rPr>
              <a:t>ise </a:t>
            </a:r>
            <a:r>
              <a:rPr lang="fr-FR" sz="1800" b="1" dirty="0">
                <a:sym typeface="Wingdings" panose="05000000000000000000" pitchFamily="2" charset="2"/>
              </a:rPr>
              <a:t>en place de méthodes correctrices :         </a:t>
            </a:r>
            <a:r>
              <a:rPr lang="fr-FR" sz="1800" dirty="0"/>
              <a:t>Oui </a:t>
            </a:r>
            <a:r>
              <a:rPr lang="fr-FR" sz="1800" dirty="0">
                <a:sym typeface="Wingdings" panose="05000000000000000000" pitchFamily="2" charset="2"/>
              </a:rPr>
              <a:t>     Non  </a:t>
            </a:r>
          </a:p>
          <a:p>
            <a:pPr lvl="2">
              <a:buFont typeface="Courier New" panose="02070309020205020404" pitchFamily="49" charset="0"/>
              <a:buChar char="o"/>
            </a:pPr>
            <a:r>
              <a:rPr lang="fr-FR" sz="1600" dirty="0">
                <a:sym typeface="Wingdings" panose="05000000000000000000" pitchFamily="2" charset="2"/>
              </a:rPr>
              <a:t>Si oui, précisez : </a:t>
            </a:r>
            <a:r>
              <a:rPr lang="fr-FR" sz="1600" dirty="0"/>
              <a:t>………………..</a:t>
            </a:r>
          </a:p>
          <a:p>
            <a:pPr marL="457200" lvl="1" indent="0">
              <a:buNone/>
            </a:pPr>
            <a:endParaRPr lang="fr-FR" sz="1800" dirty="0">
              <a:sym typeface="Wingdings" panose="05000000000000000000" pitchFamily="2" charset="2"/>
            </a:endParaRPr>
          </a:p>
          <a:p>
            <a:pPr marL="457200" lvl="1" indent="0">
              <a:buNone/>
            </a:pPr>
            <a:endParaRPr lang="fr-FR" sz="1800" dirty="0">
              <a:sym typeface="Wingdings" panose="05000000000000000000" pitchFamily="2" charset="2"/>
            </a:endParaRPr>
          </a:p>
          <a:p>
            <a:pPr lvl="1">
              <a:buFont typeface="Wingdings" panose="05000000000000000000" pitchFamily="2" charset="2"/>
              <a:buChar char="Ø"/>
            </a:pPr>
            <a:endParaRPr lang="fr-FR" sz="1800" dirty="0">
              <a:sym typeface="Wingdings" panose="05000000000000000000" pitchFamily="2" charset="2"/>
            </a:endParaRPr>
          </a:p>
          <a:p>
            <a:pPr lvl="1">
              <a:buFont typeface="Wingdings" panose="05000000000000000000" pitchFamily="2" charset="2"/>
              <a:buChar char="Ø"/>
            </a:pPr>
            <a:endParaRPr lang="fr-FR" sz="1800" dirty="0">
              <a:sym typeface="Wingdings" panose="05000000000000000000" pitchFamily="2" charset="2"/>
            </a:endParaRPr>
          </a:p>
          <a:p>
            <a:pPr lvl="1">
              <a:buFont typeface="Wingdings" panose="05000000000000000000" pitchFamily="2" charset="2"/>
              <a:buChar char="Ø"/>
            </a:pPr>
            <a:endParaRPr lang="fr-FR" sz="1800" dirty="0">
              <a:sym typeface="Wingdings" panose="05000000000000000000" pitchFamily="2" charset="2"/>
            </a:endParaRPr>
          </a:p>
        </p:txBody>
      </p:sp>
      <p:sp>
        <p:nvSpPr>
          <p:cNvPr id="4" name="Espace réservé du numéro de diapositive 3">
            <a:extLst>
              <a:ext uri="{FF2B5EF4-FFF2-40B4-BE49-F238E27FC236}">
                <a16:creationId xmlns:a16="http://schemas.microsoft.com/office/drawing/2014/main" id="{18B35E41-334C-4B55-AC98-319CF3E0CC4F}"/>
              </a:ext>
            </a:extLst>
          </p:cNvPr>
          <p:cNvSpPr>
            <a:spLocks noGrp="1"/>
          </p:cNvSpPr>
          <p:nvPr>
            <p:ph type="sldNum" sz="quarter" idx="12"/>
          </p:nvPr>
        </p:nvSpPr>
        <p:spPr/>
        <p:txBody>
          <a:bodyPr/>
          <a:lstStyle/>
          <a:p>
            <a:fld id="{1F296CD6-F585-4F4E-9BDC-72E84E04FBD4}" type="slidenum">
              <a:rPr lang="fr-FR" smtClean="0"/>
              <a:t>10</a:t>
            </a:fld>
            <a:endParaRPr lang="fr-FR"/>
          </a:p>
        </p:txBody>
      </p:sp>
    </p:spTree>
    <p:extLst>
      <p:ext uri="{BB962C8B-B14F-4D97-AF65-F5344CB8AC3E}">
        <p14:creationId xmlns:p14="http://schemas.microsoft.com/office/powerpoint/2010/main" val="224359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84B293-6DDA-410E-BC9A-C78E554F8883}"/>
              </a:ext>
            </a:extLst>
          </p:cNvPr>
          <p:cNvSpPr txBox="1">
            <a:spLocks/>
          </p:cNvSpPr>
          <p:nvPr/>
        </p:nvSpPr>
        <p:spPr>
          <a:xfrm>
            <a:off x="2219325" y="2622926"/>
            <a:ext cx="7753349" cy="161214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600" b="1" i="1" dirty="0">
                <a:solidFill>
                  <a:srgbClr val="FF0000"/>
                </a:solidFill>
              </a:rPr>
              <a:t>Ajouter les images du RCF sur une ou plusieurs diapositives</a:t>
            </a:r>
          </a:p>
        </p:txBody>
      </p:sp>
      <p:sp>
        <p:nvSpPr>
          <p:cNvPr id="3" name="Espace réservé du numéro de diapositive 2">
            <a:extLst>
              <a:ext uri="{FF2B5EF4-FFF2-40B4-BE49-F238E27FC236}">
                <a16:creationId xmlns:a16="http://schemas.microsoft.com/office/drawing/2014/main" id="{BC41F936-7769-4B8C-A056-B18C95EDE840}"/>
              </a:ext>
            </a:extLst>
          </p:cNvPr>
          <p:cNvSpPr>
            <a:spLocks noGrp="1"/>
          </p:cNvSpPr>
          <p:nvPr>
            <p:ph type="sldNum" sz="quarter" idx="12"/>
          </p:nvPr>
        </p:nvSpPr>
        <p:spPr/>
        <p:txBody>
          <a:bodyPr/>
          <a:lstStyle/>
          <a:p>
            <a:fld id="{1F296CD6-F585-4F4E-9BDC-72E84E04FBD4}" type="slidenum">
              <a:rPr lang="fr-FR" smtClean="0"/>
              <a:t>11</a:t>
            </a:fld>
            <a:endParaRPr lang="fr-FR"/>
          </a:p>
        </p:txBody>
      </p:sp>
    </p:spTree>
    <p:extLst>
      <p:ext uri="{BB962C8B-B14F-4D97-AF65-F5344CB8AC3E}">
        <p14:creationId xmlns:p14="http://schemas.microsoft.com/office/powerpoint/2010/main" val="2093145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15676D85-A45A-45BF-8EA0-3F8062EC912F}"/>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ACCOUCHEMENT (5)</a:t>
            </a:r>
          </a:p>
        </p:txBody>
      </p:sp>
      <p:sp>
        <p:nvSpPr>
          <p:cNvPr id="3" name="Espace réservé du contenu 2">
            <a:extLst>
              <a:ext uri="{FF2B5EF4-FFF2-40B4-BE49-F238E27FC236}">
                <a16:creationId xmlns:a16="http://schemas.microsoft.com/office/drawing/2014/main" id="{4514FE37-6257-4510-AC94-8F7F3EB93D07}"/>
              </a:ext>
            </a:extLst>
          </p:cNvPr>
          <p:cNvSpPr txBox="1">
            <a:spLocks/>
          </p:cNvSpPr>
          <p:nvPr/>
        </p:nvSpPr>
        <p:spPr>
          <a:xfrm>
            <a:off x="838200" y="1074821"/>
            <a:ext cx="10515600" cy="5409539"/>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sym typeface="Wingdings" panose="05000000000000000000" pitchFamily="2" charset="2"/>
              </a:rPr>
              <a:t>Techniques de surveillance de seconde ligne </a:t>
            </a:r>
            <a:r>
              <a:rPr lang="fr-FR" sz="2000" dirty="0">
                <a:sym typeface="Wingdings" panose="05000000000000000000" pitchFamily="2" charset="2"/>
              </a:rPr>
              <a:t>:   </a:t>
            </a:r>
            <a:r>
              <a:rPr lang="fr-FR" sz="2000" dirty="0"/>
              <a:t>Oui </a:t>
            </a:r>
            <a:r>
              <a:rPr lang="fr-FR" sz="2000" dirty="0">
                <a:sym typeface="Wingdings" panose="05000000000000000000" pitchFamily="2" charset="2"/>
              </a:rPr>
              <a:t>     Non  </a:t>
            </a:r>
          </a:p>
          <a:p>
            <a:r>
              <a:rPr lang="fr-FR" sz="2000" b="1" dirty="0">
                <a:sym typeface="Wingdings" panose="05000000000000000000" pitchFamily="2" charset="2"/>
              </a:rPr>
              <a:t>Si oui, veuillez compléter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5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0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2000" b="1" u="sng"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0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0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000" b="1" i="0" u="sng" strike="noStrike" kern="1200" cap="none" spc="0" normalizeH="0" baseline="0" noProof="0" dirty="0">
              <a:ln>
                <a:noFill/>
              </a:ln>
              <a:solidFill>
                <a:prstClr val="black"/>
              </a:solidFill>
              <a:effectLst/>
              <a:uLnTx/>
              <a:uFillTx/>
              <a:latin typeface="Calibri" panose="020F0502020204030204"/>
              <a:ea typeface="+mn-ea"/>
              <a:cs typeface="+mn-cs"/>
            </a:endParaRPr>
          </a:p>
          <a:p>
            <a:pPr>
              <a:lnSpc>
                <a:spcPct val="100000"/>
              </a:lnSpc>
              <a:spcBef>
                <a:spcPts val="0"/>
              </a:spcBef>
              <a:defRPr/>
            </a:pPr>
            <a:r>
              <a:rPr kumimoji="0" lang="fr-FR" sz="2000" b="1" i="0" strike="noStrike" kern="1200" cap="none" spc="0" normalizeH="0" baseline="0" noProof="0" dirty="0">
                <a:ln>
                  <a:noFill/>
                </a:ln>
                <a:solidFill>
                  <a:prstClr val="black"/>
                </a:solidFill>
                <a:effectLst/>
                <a:uLnTx/>
                <a:uFillTx/>
                <a:latin typeface="Calibri" panose="020F0502020204030204"/>
                <a:ea typeface="+mn-ea"/>
                <a:cs typeface="+mn-cs"/>
              </a:rPr>
              <a:t>Mode d’accouchement :  </a:t>
            </a:r>
            <a:r>
              <a:rPr kumimoji="0" lang="fr-FR" sz="2000" i="0" u="none" strike="noStrike" kern="1200" cap="none" spc="0" normalizeH="0" baseline="0" noProof="0" dirty="0">
                <a:ln>
                  <a:noFill/>
                </a:ln>
                <a:solidFill>
                  <a:prstClr val="black"/>
                </a:solidFill>
                <a:effectLst/>
                <a:uLnTx/>
                <a:uFillTx/>
                <a:latin typeface="Calibri" panose="020F0502020204030204"/>
                <a:ea typeface="+mn-ea"/>
                <a:cs typeface="+mn-cs"/>
              </a:rPr>
              <a:t>Voie basse spontanée </a:t>
            </a:r>
            <a:r>
              <a:rPr kumimoji="0" lang="fr-FR" sz="200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Extraction instrumentale</a:t>
            </a:r>
            <a:r>
              <a:rPr lang="fr-FR" sz="2000" dirty="0">
                <a:solidFill>
                  <a:prstClr val="black"/>
                </a:solidFill>
                <a:latin typeface="Calibri" panose="020F0502020204030204"/>
                <a:sym typeface="Wingdings" panose="05000000000000000000" pitchFamily="2" charset="2"/>
              </a:rPr>
              <a:t>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Césarienne </a:t>
            </a:r>
          </a:p>
          <a:p>
            <a:pPr lvl="1">
              <a:lnSpc>
                <a:spcPct val="100000"/>
              </a:lnSpc>
              <a:spcBef>
                <a:spcPts val="0"/>
              </a:spcBef>
              <a:buFont typeface="Wingdings" panose="05000000000000000000" pitchFamily="2" charset="2"/>
              <a:buChar char="Ø"/>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Si extraction instrumentale : Forceps</a:t>
            </a:r>
            <a:r>
              <a:rPr lang="fr-FR" sz="1800" dirty="0">
                <a:solidFill>
                  <a:prstClr val="black"/>
                </a:solidFill>
                <a:latin typeface="Calibri" panose="020F0502020204030204"/>
                <a:sym typeface="Wingdings" panose="05000000000000000000" pitchFamily="2" charset="2"/>
              </a:rPr>
              <a:t> </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Spatule      Ventouse                                </a:t>
            </a:r>
          </a:p>
          <a:p>
            <a:pPr lvl="1">
              <a:lnSpc>
                <a:spcPct val="100000"/>
              </a:lnSpc>
              <a:spcBef>
                <a:spcPts val="0"/>
              </a:spcBef>
              <a:buFont typeface="Wingdings" panose="05000000000000000000" pitchFamily="2" charset="2"/>
              <a:buChar char="Ø"/>
              <a:defRPr/>
            </a:pPr>
            <a:r>
              <a:rPr lang="fr-FR" sz="1800" dirty="0">
                <a:solidFill>
                  <a:prstClr val="black"/>
                </a:solidFill>
                <a:latin typeface="Calibri" panose="020F0502020204030204"/>
                <a:sym typeface="Wingdings" panose="05000000000000000000" pitchFamily="2" charset="2"/>
              </a:rPr>
              <a:t>Si césarienne</a:t>
            </a:r>
            <a:r>
              <a:rPr kumimoji="0" lang="fr-FR" sz="180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p</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récisez le code : …..</a:t>
            </a:r>
          </a:p>
          <a:p>
            <a:pPr marL="457200" lvl="1" indent="0">
              <a:lnSpc>
                <a:spcPct val="100000"/>
              </a:lnSpc>
              <a:spcBef>
                <a:spcPts val="0"/>
              </a:spcBef>
              <a:buNone/>
              <a:defRPr/>
            </a:pPr>
            <a:endParaRPr kumimoji="0" lang="fr-FR"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nSpc>
                <a:spcPct val="100000"/>
              </a:lnSpc>
              <a:spcBef>
                <a:spcPts val="0"/>
              </a:spcBef>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Circulaires :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Oui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Non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nSpc>
                <a:spcPct val="100000"/>
              </a:lnSpc>
              <a:spcBef>
                <a:spcPts val="0"/>
              </a:spcBef>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Anomalies du placenta :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Oui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Non      Placenta non analysé </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Anomalies macroscopiques : …..</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endParaRP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Anomalies anatomopathologiques : </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indent="0">
              <a:lnSpc>
                <a:spcPct val="100000"/>
              </a:lnSpc>
              <a:spcBef>
                <a:spcPts val="0"/>
              </a:spcBef>
              <a:buNone/>
              <a:defRPr/>
            </a:pPr>
            <a:endPar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endParaRPr>
          </a:p>
        </p:txBody>
      </p:sp>
      <p:sp>
        <p:nvSpPr>
          <p:cNvPr id="2" name="Espace réservé du numéro de diapositive 1">
            <a:extLst>
              <a:ext uri="{FF2B5EF4-FFF2-40B4-BE49-F238E27FC236}">
                <a16:creationId xmlns:a16="http://schemas.microsoft.com/office/drawing/2014/main" id="{1DF0752F-153B-49BA-A020-761EB22049B1}"/>
              </a:ext>
            </a:extLst>
          </p:cNvPr>
          <p:cNvSpPr>
            <a:spLocks noGrp="1"/>
          </p:cNvSpPr>
          <p:nvPr>
            <p:ph type="sldNum" sz="quarter" idx="12"/>
          </p:nvPr>
        </p:nvSpPr>
        <p:spPr/>
        <p:txBody>
          <a:bodyPr/>
          <a:lstStyle/>
          <a:p>
            <a:fld id="{1F296CD6-F585-4F4E-9BDC-72E84E04FBD4}" type="slidenum">
              <a:rPr lang="fr-FR" smtClean="0"/>
              <a:t>12</a:t>
            </a:fld>
            <a:endParaRPr lang="fr-FR"/>
          </a:p>
        </p:txBody>
      </p:sp>
      <p:graphicFrame>
        <p:nvGraphicFramePr>
          <p:cNvPr id="6" name="Tableau 11">
            <a:extLst>
              <a:ext uri="{FF2B5EF4-FFF2-40B4-BE49-F238E27FC236}">
                <a16:creationId xmlns:a16="http://schemas.microsoft.com/office/drawing/2014/main" id="{D06C6025-71EB-4C30-B5E9-4D9BA3339ED6}"/>
              </a:ext>
            </a:extLst>
          </p:cNvPr>
          <p:cNvGraphicFramePr>
            <a:graphicFrameLocks noGrp="1"/>
          </p:cNvGraphicFramePr>
          <p:nvPr>
            <p:extLst>
              <p:ext uri="{D42A27DB-BD31-4B8C-83A1-F6EECF244321}">
                <p14:modId xmlns:p14="http://schemas.microsoft.com/office/powerpoint/2010/main" val="3814343018"/>
              </p:ext>
            </p:extLst>
          </p:nvPr>
        </p:nvGraphicFramePr>
        <p:xfrm>
          <a:off x="3403410" y="2173714"/>
          <a:ext cx="5385180" cy="1149269"/>
        </p:xfrm>
        <a:graphic>
          <a:graphicData uri="http://schemas.openxmlformats.org/drawingml/2006/table">
            <a:tbl>
              <a:tblPr firstRow="1" bandRow="1">
                <a:tableStyleId>{8799B23B-EC83-4686-B30A-512413B5E67A}</a:tableStyleId>
              </a:tblPr>
              <a:tblGrid>
                <a:gridCol w="1795818">
                  <a:extLst>
                    <a:ext uri="{9D8B030D-6E8A-4147-A177-3AD203B41FA5}">
                      <a16:colId xmlns:a16="http://schemas.microsoft.com/office/drawing/2014/main" val="1840619654"/>
                    </a:ext>
                  </a:extLst>
                </a:gridCol>
                <a:gridCol w="545910">
                  <a:extLst>
                    <a:ext uri="{9D8B030D-6E8A-4147-A177-3AD203B41FA5}">
                      <a16:colId xmlns:a16="http://schemas.microsoft.com/office/drawing/2014/main" val="2965267141"/>
                    </a:ext>
                  </a:extLst>
                </a:gridCol>
                <a:gridCol w="655093">
                  <a:extLst>
                    <a:ext uri="{9D8B030D-6E8A-4147-A177-3AD203B41FA5}">
                      <a16:colId xmlns:a16="http://schemas.microsoft.com/office/drawing/2014/main" val="3209180254"/>
                    </a:ext>
                  </a:extLst>
                </a:gridCol>
                <a:gridCol w="2388359">
                  <a:extLst>
                    <a:ext uri="{9D8B030D-6E8A-4147-A177-3AD203B41FA5}">
                      <a16:colId xmlns:a16="http://schemas.microsoft.com/office/drawing/2014/main" val="272731518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Examen réalisé</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Non</a:t>
                      </a:r>
                    </a:p>
                  </a:txBody>
                  <a:tcPr>
                    <a:lnT w="12700" cap="flat" cmpd="sng" algn="ctr">
                      <a:solidFill>
                        <a:schemeClr val="accent3"/>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Valeur</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4013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pH au scalp</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382137">
                <a:tc>
                  <a:txBody>
                    <a:bodyPr/>
                    <a:lstStyle/>
                    <a:p>
                      <a:pPr lvl="0"/>
                      <a:r>
                        <a:rPr lang="fr-FR" sz="1800" kern="1200" dirty="0">
                          <a:solidFill>
                            <a:schemeClr val="tx1"/>
                          </a:solidFill>
                          <a:effectLst/>
                          <a:latin typeface="+mn-lt"/>
                          <a:ea typeface="+mn-ea"/>
                          <a:cs typeface="+mn-cs"/>
                        </a:rPr>
                        <a:t>Lactates au scalp</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bl>
          </a:graphicData>
        </a:graphic>
      </p:graphicFrame>
    </p:spTree>
    <p:extLst>
      <p:ext uri="{BB962C8B-B14F-4D97-AF65-F5344CB8AC3E}">
        <p14:creationId xmlns:p14="http://schemas.microsoft.com/office/powerpoint/2010/main" val="406159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307809A-F8B5-47B5-9DCA-64F7EFAB8221}"/>
              </a:ext>
            </a:extLst>
          </p:cNvPr>
          <p:cNvSpPr>
            <a:spLocks noGrp="1"/>
          </p:cNvSpPr>
          <p:nvPr>
            <p:ph type="sldNum" sz="quarter" idx="12"/>
          </p:nvPr>
        </p:nvSpPr>
        <p:spPr/>
        <p:txBody>
          <a:bodyPr/>
          <a:lstStyle/>
          <a:p>
            <a:fld id="{1F296CD6-F585-4F4E-9BDC-72E84E04FBD4}" type="slidenum">
              <a:rPr lang="fr-FR" smtClean="0"/>
              <a:t>13</a:t>
            </a:fld>
            <a:endParaRPr lang="fr-FR"/>
          </a:p>
        </p:txBody>
      </p:sp>
      <p:sp>
        <p:nvSpPr>
          <p:cNvPr id="4" name="ZoneTexte 3">
            <a:extLst>
              <a:ext uri="{FF2B5EF4-FFF2-40B4-BE49-F238E27FC236}">
                <a16:creationId xmlns:a16="http://schemas.microsoft.com/office/drawing/2014/main" id="{0B81953F-01D5-494A-B711-D33CDB3C651D}"/>
              </a:ext>
            </a:extLst>
          </p:cNvPr>
          <p:cNvSpPr txBox="1"/>
          <p:nvPr/>
        </p:nvSpPr>
        <p:spPr>
          <a:xfrm>
            <a:off x="834887" y="1606996"/>
            <a:ext cx="10518913" cy="4739759"/>
          </a:xfrm>
          <a:prstGeom prst="rect">
            <a:avLst/>
          </a:prstGeom>
          <a:noFill/>
          <a:ln>
            <a:solidFill>
              <a:schemeClr val="accent5">
                <a:lumMod val="75000"/>
              </a:schemeClr>
            </a:solidFill>
          </a:ln>
        </p:spPr>
        <p:txBody>
          <a:bodyPr wrap="square">
            <a:spAutoFit/>
          </a:bodyPr>
          <a:lstStyle/>
          <a:p>
            <a:pPr marL="342900" indent="-342900">
              <a:buFont typeface="Arial" panose="020B0604020202020204" pitchFamily="34" charset="0"/>
              <a:buChar char="•"/>
            </a:pPr>
            <a:endParaRPr lang="fr-FR" sz="2000" b="1" dirty="0">
              <a:sym typeface="Wingdings" panose="05000000000000000000" pitchFamily="2" charset="2"/>
            </a:endParaRPr>
          </a:p>
          <a:p>
            <a:pPr marL="342900" indent="-342900">
              <a:buFont typeface="Arial" panose="020B0604020202020204" pitchFamily="34" charset="0"/>
              <a:buChar char="•"/>
            </a:pPr>
            <a:r>
              <a:rPr lang="fr-FR" sz="2000" b="1" dirty="0">
                <a:sym typeface="Wingdings" panose="05000000000000000000" pitchFamily="2" charset="2"/>
              </a:rPr>
              <a:t>Moment de la naissance :                 </a:t>
            </a:r>
          </a:p>
          <a:p>
            <a:pPr lvl="1">
              <a:buFont typeface="Wingdings" panose="05000000000000000000" pitchFamily="2" charset="2"/>
              <a:buChar char="Ø"/>
            </a:pPr>
            <a:r>
              <a:rPr lang="fr-FR" sz="1800" dirty="0">
                <a:sym typeface="Wingdings" panose="05000000000000000000" pitchFamily="2" charset="2"/>
              </a:rPr>
              <a:t> Journée de semaine 		          </a:t>
            </a:r>
          </a:p>
          <a:p>
            <a:pPr lvl="1">
              <a:buFont typeface="Wingdings" panose="05000000000000000000" pitchFamily="2" charset="2"/>
              <a:buChar char="Ø"/>
            </a:pPr>
            <a:r>
              <a:rPr lang="fr-FR" sz="1800" dirty="0">
                <a:sym typeface="Wingdings" panose="05000000000000000000" pitchFamily="2" charset="2"/>
              </a:rPr>
              <a:t> Nuit 			    </a:t>
            </a:r>
          </a:p>
          <a:p>
            <a:pPr lvl="1">
              <a:buFont typeface="Wingdings" panose="05000000000000000000" pitchFamily="2" charset="2"/>
              <a:buChar char="Ø"/>
            </a:pPr>
            <a:r>
              <a:rPr lang="fr-FR" sz="1800" dirty="0">
                <a:sym typeface="Wingdings" panose="05000000000000000000" pitchFamily="2" charset="2"/>
              </a:rPr>
              <a:t> Week-end ou jour férié 	</a:t>
            </a:r>
            <a:endParaRPr lang="fr-FR" sz="2000" b="1" dirty="0"/>
          </a:p>
          <a:p>
            <a:pPr marL="342900" indent="-342900">
              <a:buFont typeface="Arial" panose="020B0604020202020204" pitchFamily="34" charset="0"/>
              <a:buChar char="•"/>
            </a:pPr>
            <a:endParaRPr lang="fr-FR" sz="2000" b="1" dirty="0"/>
          </a:p>
          <a:p>
            <a:pPr marL="342900" indent="-342900">
              <a:buFont typeface="Arial" panose="020B0604020202020204" pitchFamily="34" charset="0"/>
              <a:buChar char="•"/>
            </a:pPr>
            <a:r>
              <a:rPr lang="fr-FR" sz="2000" b="1" dirty="0"/>
              <a:t>GO présent lors de la naissance :     </a:t>
            </a:r>
            <a:r>
              <a:rPr lang="fr-FR" sz="2000" dirty="0"/>
              <a:t>Oui </a:t>
            </a:r>
            <a:r>
              <a:rPr lang="fr-FR" sz="2000" dirty="0">
                <a:sym typeface="Wingdings" panose="05000000000000000000" pitchFamily="2" charset="2"/>
              </a:rPr>
              <a:t>     Non </a:t>
            </a:r>
          </a:p>
          <a:p>
            <a:pPr marL="800100" lvl="1" indent="-342900">
              <a:buFont typeface="Wingdings" panose="05000000000000000000" pitchFamily="2" charset="2"/>
              <a:buChar char="Ø"/>
            </a:pPr>
            <a:r>
              <a:rPr lang="fr-FR" dirty="0">
                <a:sym typeface="Wingdings" panose="05000000000000000000" pitchFamily="2" charset="2"/>
              </a:rPr>
              <a:t>Si non, pourquoi : …..</a:t>
            </a:r>
          </a:p>
          <a:p>
            <a:pPr marL="800100" lvl="1" indent="-342900">
              <a:buFont typeface="Wingdings" panose="05000000000000000000" pitchFamily="2" charset="2"/>
              <a:buChar char="Ø"/>
            </a:pPr>
            <a:r>
              <a:rPr lang="fr-FR" dirty="0">
                <a:sym typeface="Wingdings" panose="05000000000000000000" pitchFamily="2" charset="2"/>
              </a:rPr>
              <a:t>Autres précisions : …..</a:t>
            </a:r>
          </a:p>
          <a:p>
            <a:pPr marL="800100" lvl="1" indent="-342900">
              <a:buFont typeface="Wingdings" panose="05000000000000000000" pitchFamily="2" charset="2"/>
              <a:buChar char="Ø"/>
            </a:pPr>
            <a:endParaRPr lang="fr-FR" sz="2000" dirty="0">
              <a:sym typeface="Wingdings" panose="05000000000000000000" pitchFamily="2" charset="2"/>
            </a:endParaRPr>
          </a:p>
          <a:p>
            <a:pPr marL="800100" lvl="1" indent="-342900">
              <a:buFont typeface="Wingdings" panose="05000000000000000000" pitchFamily="2" charset="2"/>
              <a:buChar char="Ø"/>
            </a:pPr>
            <a:endParaRPr lang="fr-FR" sz="2000" dirty="0"/>
          </a:p>
          <a:p>
            <a:pPr marL="342900" indent="-342900">
              <a:buFont typeface="Arial" panose="020B0604020202020204" pitchFamily="34" charset="0"/>
              <a:buChar char="•"/>
            </a:pPr>
            <a:r>
              <a:rPr lang="fr-FR" sz="2000" b="1" dirty="0">
                <a:sym typeface="Wingdings" panose="05000000000000000000" pitchFamily="2" charset="2"/>
              </a:rPr>
              <a:t>Pédiatre présent à la naissance :</a:t>
            </a:r>
            <a:r>
              <a:rPr lang="fr-FR" sz="2000" dirty="0">
                <a:sym typeface="Wingdings" panose="05000000000000000000" pitchFamily="2" charset="2"/>
              </a:rPr>
              <a:t>     Oui</a:t>
            </a:r>
            <a:r>
              <a:rPr lang="fr-FR" sz="2000" dirty="0"/>
              <a:t> </a:t>
            </a:r>
            <a:r>
              <a:rPr lang="fr-FR" sz="2000" dirty="0">
                <a:sym typeface="Wingdings" panose="05000000000000000000" pitchFamily="2" charset="2"/>
              </a:rPr>
              <a:t>     Non  </a:t>
            </a:r>
          </a:p>
          <a:p>
            <a:pPr lvl="1">
              <a:buFont typeface="Wingdings" panose="05000000000000000000" pitchFamily="2" charset="2"/>
              <a:buChar char="Ø"/>
            </a:pPr>
            <a:r>
              <a:rPr lang="fr-FR" sz="1800" dirty="0">
                <a:sym typeface="Wingdings" panose="05000000000000000000" pitchFamily="2" charset="2"/>
              </a:rPr>
              <a:t> Si non, pourquoi : ….. </a:t>
            </a:r>
            <a:endParaRPr lang="fr-FR" dirty="0">
              <a:sym typeface="Wingdings" panose="05000000000000000000" pitchFamily="2" charset="2"/>
            </a:endParaRPr>
          </a:p>
          <a:p>
            <a:pPr lvl="1">
              <a:buFont typeface="Wingdings" panose="05000000000000000000" pitchFamily="2" charset="2"/>
              <a:buChar char="Ø"/>
            </a:pPr>
            <a:r>
              <a:rPr lang="fr-FR" sz="1800" dirty="0">
                <a:sym typeface="Wingdings" panose="05000000000000000000" pitchFamily="2" charset="2"/>
              </a:rPr>
              <a:t> Autres précisions : …..</a:t>
            </a:r>
          </a:p>
          <a:p>
            <a:pPr lvl="1">
              <a:buFont typeface="Wingdings" panose="05000000000000000000" pitchFamily="2" charset="2"/>
              <a:buChar char="Ø"/>
            </a:pPr>
            <a:endParaRPr lang="fr-FR" dirty="0">
              <a:sym typeface="Wingdings" panose="05000000000000000000" pitchFamily="2" charset="2"/>
            </a:endParaRPr>
          </a:p>
          <a:p>
            <a:pPr lvl="1">
              <a:buFont typeface="Wingdings" panose="05000000000000000000" pitchFamily="2" charset="2"/>
              <a:buChar char="Ø"/>
            </a:pPr>
            <a:endParaRPr lang="fr-FR" sz="1800" dirty="0">
              <a:sym typeface="Wingdings" panose="05000000000000000000" pitchFamily="2" charset="2"/>
            </a:endParaRPr>
          </a:p>
        </p:txBody>
      </p:sp>
      <p:sp>
        <p:nvSpPr>
          <p:cNvPr id="5" name="Titre 1">
            <a:extLst>
              <a:ext uri="{FF2B5EF4-FFF2-40B4-BE49-F238E27FC236}">
                <a16:creationId xmlns:a16="http://schemas.microsoft.com/office/drawing/2014/main" id="{1278BB8F-3114-4207-81BC-3837C82569BC}"/>
              </a:ext>
            </a:extLst>
          </p:cNvPr>
          <p:cNvSpPr txBox="1">
            <a:spLocks/>
          </p:cNvSpPr>
          <p:nvPr/>
        </p:nvSpPr>
        <p:spPr>
          <a:xfrm>
            <a:off x="834887" y="497648"/>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ACCOUCHEMENT (6)</a:t>
            </a:r>
          </a:p>
        </p:txBody>
      </p:sp>
    </p:spTree>
    <p:extLst>
      <p:ext uri="{BB962C8B-B14F-4D97-AF65-F5344CB8AC3E}">
        <p14:creationId xmlns:p14="http://schemas.microsoft.com/office/powerpoint/2010/main" val="509915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DDC558-6F69-4524-B8B7-335505757622}"/>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ENFANT A LA NAISSANCE (1) </a:t>
            </a:r>
          </a:p>
        </p:txBody>
      </p:sp>
      <p:sp>
        <p:nvSpPr>
          <p:cNvPr id="3" name="Espace réservé du contenu 2">
            <a:extLst>
              <a:ext uri="{FF2B5EF4-FFF2-40B4-BE49-F238E27FC236}">
                <a16:creationId xmlns:a16="http://schemas.microsoft.com/office/drawing/2014/main" id="{0FB429A9-4BCC-42A2-A8A1-32B31A88532D}"/>
              </a:ext>
            </a:extLst>
          </p:cNvPr>
          <p:cNvSpPr txBox="1">
            <a:spLocks/>
          </p:cNvSpPr>
          <p:nvPr/>
        </p:nvSpPr>
        <p:spPr>
          <a:xfrm>
            <a:off x="838200" y="1236831"/>
            <a:ext cx="5761383" cy="5231727"/>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Sexe :     </a:t>
            </a:r>
            <a:r>
              <a:rPr lang="fr-FR" sz="2000" dirty="0"/>
              <a:t>Féminin </a:t>
            </a:r>
            <a:r>
              <a:rPr lang="fr-FR" sz="2000" dirty="0">
                <a:sym typeface="Wingdings" panose="05000000000000000000" pitchFamily="2" charset="2"/>
              </a:rPr>
              <a:t>     Masculin  </a:t>
            </a:r>
          </a:p>
          <a:p>
            <a:r>
              <a:rPr lang="fr-FR" sz="2000" b="1" dirty="0">
                <a:sym typeface="Wingdings" panose="05000000000000000000" pitchFamily="2" charset="2"/>
              </a:rPr>
              <a:t>Poids de naissance : </a:t>
            </a:r>
            <a:r>
              <a:rPr lang="fr-FR" sz="2000" dirty="0">
                <a:sym typeface="Wingdings" panose="05000000000000000000" pitchFamily="2" charset="2"/>
              </a:rPr>
              <a:t>….. grammes</a:t>
            </a:r>
          </a:p>
          <a:p>
            <a:r>
              <a:rPr lang="fr-FR" sz="2000" b="1" dirty="0">
                <a:sym typeface="Wingdings" panose="05000000000000000000" pitchFamily="2" charset="2"/>
              </a:rPr>
              <a:t>Score d’Apgar à 1 ; 5 et 10 min : </a:t>
            </a:r>
            <a:r>
              <a:rPr lang="fr-FR" sz="2000" dirty="0">
                <a:sym typeface="Wingdings" panose="05000000000000000000" pitchFamily="2" charset="2"/>
              </a:rPr>
              <a:t>..…/..…/…..</a:t>
            </a:r>
          </a:p>
          <a:p>
            <a:r>
              <a:rPr lang="fr-FR" sz="2000" b="1" dirty="0"/>
              <a:t>FC à la naissance : </a:t>
            </a:r>
            <a:r>
              <a:rPr lang="fr-FR" sz="2000" dirty="0"/>
              <a:t>…../min  </a:t>
            </a:r>
          </a:p>
          <a:p>
            <a:r>
              <a:rPr lang="fr-FR" sz="2000" b="1" dirty="0">
                <a:sym typeface="Wingdings" panose="05000000000000000000" pitchFamily="2" charset="2"/>
              </a:rPr>
              <a:t>Saturation en oxygène : </a:t>
            </a:r>
            <a:r>
              <a:rPr lang="fr-FR" sz="2000" dirty="0">
                <a:sym typeface="Wingdings" panose="05000000000000000000" pitchFamily="2" charset="2"/>
              </a:rPr>
              <a:t>…..</a:t>
            </a:r>
          </a:p>
          <a:p>
            <a:r>
              <a:rPr lang="fr-FR" sz="2000" b="1" dirty="0">
                <a:sym typeface="Wingdings" panose="05000000000000000000" pitchFamily="2" charset="2"/>
              </a:rPr>
              <a:t>Veuillez compléter : </a:t>
            </a:r>
          </a:p>
          <a:p>
            <a:endParaRPr lang="fr-FR" sz="2000" b="1" dirty="0">
              <a:sym typeface="Wingdings" panose="05000000000000000000" pitchFamily="2" charset="2"/>
            </a:endParaRPr>
          </a:p>
        </p:txBody>
      </p:sp>
      <p:sp>
        <p:nvSpPr>
          <p:cNvPr id="4" name="Espace réservé du numéro de diapositive 3">
            <a:extLst>
              <a:ext uri="{FF2B5EF4-FFF2-40B4-BE49-F238E27FC236}">
                <a16:creationId xmlns:a16="http://schemas.microsoft.com/office/drawing/2014/main" id="{DA57E9E6-0B53-4EC0-B3D5-F2B3EEB0C1BF}"/>
              </a:ext>
            </a:extLst>
          </p:cNvPr>
          <p:cNvSpPr>
            <a:spLocks noGrp="1"/>
          </p:cNvSpPr>
          <p:nvPr>
            <p:ph type="sldNum" sz="quarter" idx="12"/>
          </p:nvPr>
        </p:nvSpPr>
        <p:spPr/>
        <p:txBody>
          <a:bodyPr/>
          <a:lstStyle/>
          <a:p>
            <a:fld id="{1F296CD6-F585-4F4E-9BDC-72E84E04FBD4}" type="slidenum">
              <a:rPr lang="fr-FR" smtClean="0"/>
              <a:t>14</a:t>
            </a:fld>
            <a:endParaRPr lang="fr-FR"/>
          </a:p>
        </p:txBody>
      </p:sp>
      <p:sp>
        <p:nvSpPr>
          <p:cNvPr id="5" name="Espace réservé du contenu 2">
            <a:extLst>
              <a:ext uri="{FF2B5EF4-FFF2-40B4-BE49-F238E27FC236}">
                <a16:creationId xmlns:a16="http://schemas.microsoft.com/office/drawing/2014/main" id="{C1436C92-45A8-4034-9398-EE86E192910A}"/>
              </a:ext>
            </a:extLst>
          </p:cNvPr>
          <p:cNvSpPr txBox="1">
            <a:spLocks/>
          </p:cNvSpPr>
          <p:nvPr/>
        </p:nvSpPr>
        <p:spPr>
          <a:xfrm>
            <a:off x="6803851" y="1236830"/>
            <a:ext cx="4549949" cy="5231727"/>
          </a:xfrm>
          <a:prstGeom prst="rect">
            <a:avLst/>
          </a:prstGeom>
          <a:ln>
            <a:solidFill>
              <a:schemeClr val="accent1"/>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Gaz du sang dans la 1</a:t>
            </a:r>
            <a:r>
              <a:rPr lang="fr-FR" sz="2000" b="1" baseline="30000" dirty="0"/>
              <a:t>ère</a:t>
            </a:r>
            <a:r>
              <a:rPr lang="fr-FR" sz="2000" b="1" dirty="0"/>
              <a:t> heure de vie :   </a:t>
            </a:r>
            <a:r>
              <a:rPr lang="fr-FR" sz="2000" dirty="0"/>
              <a:t>Oui </a:t>
            </a:r>
            <a:r>
              <a:rPr lang="fr-FR" sz="2000" dirty="0">
                <a:sym typeface="Wingdings" panose="05000000000000000000" pitchFamily="2" charset="2"/>
              </a:rPr>
              <a:t>     Non  </a:t>
            </a:r>
          </a:p>
          <a:p>
            <a:r>
              <a:rPr lang="fr-FR" sz="2000" b="1" dirty="0">
                <a:sym typeface="Wingdings" panose="05000000000000000000" pitchFamily="2" charset="2"/>
              </a:rPr>
              <a:t>Si oui, veuillez compléter : </a:t>
            </a:r>
          </a:p>
          <a:p>
            <a:endParaRPr lang="fr-FR" sz="2200" dirty="0">
              <a:sym typeface="Wingdings" panose="05000000000000000000" pitchFamily="2" charset="2"/>
            </a:endParaRPr>
          </a:p>
          <a:p>
            <a:endParaRPr lang="fr-FR" sz="2200" dirty="0">
              <a:sym typeface="Wingdings" panose="05000000000000000000" pitchFamily="2" charset="2"/>
            </a:endParaRPr>
          </a:p>
          <a:p>
            <a:endParaRPr lang="fr-FR" sz="2200" dirty="0">
              <a:sym typeface="Wingdings" panose="05000000000000000000" pitchFamily="2" charset="2"/>
            </a:endParaRPr>
          </a:p>
          <a:p>
            <a:endParaRPr lang="fr-FR" sz="2200" dirty="0">
              <a:sym typeface="Wingdings" panose="05000000000000000000" pitchFamily="2" charset="2"/>
            </a:endParaRPr>
          </a:p>
          <a:p>
            <a:endParaRPr lang="fr-FR" sz="2000" b="1" dirty="0">
              <a:sym typeface="Wingdings" panose="05000000000000000000" pitchFamily="2" charset="2"/>
            </a:endParaRPr>
          </a:p>
          <a:p>
            <a:pPr>
              <a:lnSpc>
                <a:spcPct val="100000"/>
              </a:lnSpc>
              <a:spcBef>
                <a:spcPts val="0"/>
              </a:spcBef>
              <a:defRPr/>
            </a:pPr>
            <a:r>
              <a:rPr lang="fr-FR" sz="2000" b="1" dirty="0">
                <a:solidFill>
                  <a:prstClr val="black"/>
                </a:solidFill>
                <a:latin typeface="Calibri" panose="020F0502020204030204"/>
                <a:sym typeface="Wingdings" panose="05000000000000000000" pitchFamily="2" charset="2"/>
              </a:rPr>
              <a:t>Veuillez </a:t>
            </a: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compléter : </a:t>
            </a:r>
            <a:endParaRPr lang="fr-FR" sz="2000" b="1" u="sng" dirty="0">
              <a:sym typeface="Wingdings" panose="05000000000000000000" pitchFamily="2" charset="2"/>
            </a:endParaRPr>
          </a:p>
          <a:p>
            <a:pPr marL="0" indent="0">
              <a:buNone/>
            </a:pPr>
            <a:endParaRPr lang="fr-FR" sz="2200" dirty="0">
              <a:sym typeface="Wingdings" panose="05000000000000000000" pitchFamily="2" charset="2"/>
            </a:endParaRPr>
          </a:p>
          <a:p>
            <a:pPr marL="0" indent="0">
              <a:buNone/>
            </a:pPr>
            <a:endParaRPr lang="fr-FR" sz="2200" dirty="0">
              <a:sym typeface="Wingdings" panose="05000000000000000000" pitchFamily="2" charset="2"/>
            </a:endParaRPr>
          </a:p>
          <a:p>
            <a:pPr marL="0" indent="0">
              <a:buNone/>
            </a:pPr>
            <a:endParaRPr lang="fr-FR" sz="2200" dirty="0">
              <a:sym typeface="Wingdings" panose="05000000000000000000" pitchFamily="2" charset="2"/>
            </a:endParaRPr>
          </a:p>
          <a:p>
            <a:pPr marL="0" indent="0">
              <a:buNone/>
            </a:pPr>
            <a:endParaRPr lang="fr-FR" sz="2200" dirty="0">
              <a:sym typeface="Wingdings" panose="05000000000000000000" pitchFamily="2" charset="2"/>
            </a:endParaRPr>
          </a:p>
          <a:p>
            <a:pPr lvl="1">
              <a:buFont typeface="Wingdings" panose="05000000000000000000" pitchFamily="2" charset="2"/>
              <a:buChar char="Ø"/>
            </a:pPr>
            <a:endParaRPr lang="fr-FR" sz="1800" dirty="0">
              <a:sym typeface="Wingdings" panose="05000000000000000000" pitchFamily="2" charset="2"/>
            </a:endParaRPr>
          </a:p>
        </p:txBody>
      </p:sp>
      <p:graphicFrame>
        <p:nvGraphicFramePr>
          <p:cNvPr id="7" name="Tableau 11">
            <a:extLst>
              <a:ext uri="{FF2B5EF4-FFF2-40B4-BE49-F238E27FC236}">
                <a16:creationId xmlns:a16="http://schemas.microsoft.com/office/drawing/2014/main" id="{5EB3571D-C9EB-466D-A526-C041C0AD2372}"/>
              </a:ext>
            </a:extLst>
          </p:cNvPr>
          <p:cNvGraphicFramePr>
            <a:graphicFrameLocks noGrp="1"/>
          </p:cNvGraphicFramePr>
          <p:nvPr>
            <p:extLst>
              <p:ext uri="{D42A27DB-BD31-4B8C-83A1-F6EECF244321}">
                <p14:modId xmlns:p14="http://schemas.microsoft.com/office/powerpoint/2010/main" val="2919904961"/>
              </p:ext>
            </p:extLst>
          </p:nvPr>
        </p:nvGraphicFramePr>
        <p:xfrm>
          <a:off x="1042468" y="5142448"/>
          <a:ext cx="5385180" cy="1149269"/>
        </p:xfrm>
        <a:graphic>
          <a:graphicData uri="http://schemas.openxmlformats.org/drawingml/2006/table">
            <a:tbl>
              <a:tblPr firstRow="1" bandRow="1">
                <a:tableStyleId>{8799B23B-EC83-4686-B30A-512413B5E67A}</a:tableStyleId>
              </a:tblPr>
              <a:tblGrid>
                <a:gridCol w="2133448">
                  <a:extLst>
                    <a:ext uri="{9D8B030D-6E8A-4147-A177-3AD203B41FA5}">
                      <a16:colId xmlns:a16="http://schemas.microsoft.com/office/drawing/2014/main" val="1840619654"/>
                    </a:ext>
                  </a:extLst>
                </a:gridCol>
                <a:gridCol w="593875">
                  <a:extLst>
                    <a:ext uri="{9D8B030D-6E8A-4147-A177-3AD203B41FA5}">
                      <a16:colId xmlns:a16="http://schemas.microsoft.com/office/drawing/2014/main" val="2965267141"/>
                    </a:ext>
                  </a:extLst>
                </a:gridCol>
                <a:gridCol w="689113">
                  <a:extLst>
                    <a:ext uri="{9D8B030D-6E8A-4147-A177-3AD203B41FA5}">
                      <a16:colId xmlns:a16="http://schemas.microsoft.com/office/drawing/2014/main" val="3209180254"/>
                    </a:ext>
                  </a:extLst>
                </a:gridCol>
                <a:gridCol w="1968744">
                  <a:extLst>
                    <a:ext uri="{9D8B030D-6E8A-4147-A177-3AD203B41FA5}">
                      <a16:colId xmlns:a16="http://schemas.microsoft.com/office/drawing/2014/main" val="272731518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Lactates au cordon</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Non</a:t>
                      </a:r>
                    </a:p>
                  </a:txBody>
                  <a:tcPr>
                    <a:lnT w="12700" cap="flat" cmpd="sng" algn="ctr">
                      <a:solidFill>
                        <a:schemeClr val="accent3"/>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Valeur</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4013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Artériel</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382137">
                <a:tc>
                  <a:txBody>
                    <a:bodyPr/>
                    <a:lstStyle/>
                    <a:p>
                      <a:pPr lvl="0"/>
                      <a:r>
                        <a:rPr lang="fr-FR" sz="1800" kern="1200" dirty="0">
                          <a:solidFill>
                            <a:schemeClr val="tx1"/>
                          </a:solidFill>
                          <a:effectLst/>
                          <a:latin typeface="+mn-lt"/>
                          <a:ea typeface="+mn-ea"/>
                          <a:cs typeface="+mn-cs"/>
                        </a:rPr>
                        <a:t>Veineux</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bl>
          </a:graphicData>
        </a:graphic>
      </p:graphicFrame>
      <p:graphicFrame>
        <p:nvGraphicFramePr>
          <p:cNvPr id="8" name="Tableau 11">
            <a:extLst>
              <a:ext uri="{FF2B5EF4-FFF2-40B4-BE49-F238E27FC236}">
                <a16:creationId xmlns:a16="http://schemas.microsoft.com/office/drawing/2014/main" id="{3CD88414-4255-445B-A78B-AD26551A65D8}"/>
              </a:ext>
            </a:extLst>
          </p:cNvPr>
          <p:cNvGraphicFramePr>
            <a:graphicFrameLocks noGrp="1"/>
          </p:cNvGraphicFramePr>
          <p:nvPr>
            <p:extLst>
              <p:ext uri="{D42A27DB-BD31-4B8C-83A1-F6EECF244321}">
                <p14:modId xmlns:p14="http://schemas.microsoft.com/office/powerpoint/2010/main" val="4041646238"/>
              </p:ext>
            </p:extLst>
          </p:nvPr>
        </p:nvGraphicFramePr>
        <p:xfrm>
          <a:off x="1042468" y="3831169"/>
          <a:ext cx="5385180" cy="1149269"/>
        </p:xfrm>
        <a:graphic>
          <a:graphicData uri="http://schemas.openxmlformats.org/drawingml/2006/table">
            <a:tbl>
              <a:tblPr firstRow="1" bandRow="1">
                <a:tableStyleId>{8799B23B-EC83-4686-B30A-512413B5E67A}</a:tableStyleId>
              </a:tblPr>
              <a:tblGrid>
                <a:gridCol w="2133448">
                  <a:extLst>
                    <a:ext uri="{9D8B030D-6E8A-4147-A177-3AD203B41FA5}">
                      <a16:colId xmlns:a16="http://schemas.microsoft.com/office/drawing/2014/main" val="1840619654"/>
                    </a:ext>
                  </a:extLst>
                </a:gridCol>
                <a:gridCol w="593875">
                  <a:extLst>
                    <a:ext uri="{9D8B030D-6E8A-4147-A177-3AD203B41FA5}">
                      <a16:colId xmlns:a16="http://schemas.microsoft.com/office/drawing/2014/main" val="2965267141"/>
                    </a:ext>
                  </a:extLst>
                </a:gridCol>
                <a:gridCol w="689113">
                  <a:extLst>
                    <a:ext uri="{9D8B030D-6E8A-4147-A177-3AD203B41FA5}">
                      <a16:colId xmlns:a16="http://schemas.microsoft.com/office/drawing/2014/main" val="3209180254"/>
                    </a:ext>
                  </a:extLst>
                </a:gridCol>
                <a:gridCol w="1968744">
                  <a:extLst>
                    <a:ext uri="{9D8B030D-6E8A-4147-A177-3AD203B41FA5}">
                      <a16:colId xmlns:a16="http://schemas.microsoft.com/office/drawing/2014/main" val="272731518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pH au cordon</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Non</a:t>
                      </a:r>
                    </a:p>
                  </a:txBody>
                  <a:tcPr>
                    <a:lnT w="12700" cap="flat" cmpd="sng" algn="ctr">
                      <a:solidFill>
                        <a:schemeClr val="accent3"/>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Valeur</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4013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Artériel</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382137">
                <a:tc>
                  <a:txBody>
                    <a:bodyPr/>
                    <a:lstStyle/>
                    <a:p>
                      <a:pPr lvl="0"/>
                      <a:r>
                        <a:rPr lang="fr-FR" sz="1800" kern="1200" dirty="0">
                          <a:solidFill>
                            <a:schemeClr val="tx1"/>
                          </a:solidFill>
                          <a:effectLst/>
                          <a:latin typeface="+mn-lt"/>
                          <a:ea typeface="+mn-ea"/>
                          <a:cs typeface="+mn-cs"/>
                        </a:rPr>
                        <a:t>Veineux</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bl>
          </a:graphicData>
        </a:graphic>
      </p:graphicFrame>
      <p:graphicFrame>
        <p:nvGraphicFramePr>
          <p:cNvPr id="9" name="Tableau 11">
            <a:extLst>
              <a:ext uri="{FF2B5EF4-FFF2-40B4-BE49-F238E27FC236}">
                <a16:creationId xmlns:a16="http://schemas.microsoft.com/office/drawing/2014/main" id="{CBFD0E0B-1D93-480A-923E-17690F4D8DF2}"/>
              </a:ext>
            </a:extLst>
          </p:cNvPr>
          <p:cNvGraphicFramePr>
            <a:graphicFrameLocks noGrp="1"/>
          </p:cNvGraphicFramePr>
          <p:nvPr>
            <p:extLst>
              <p:ext uri="{D42A27DB-BD31-4B8C-83A1-F6EECF244321}">
                <p14:modId xmlns:p14="http://schemas.microsoft.com/office/powerpoint/2010/main" val="1795708707"/>
              </p:ext>
            </p:extLst>
          </p:nvPr>
        </p:nvGraphicFramePr>
        <p:xfrm>
          <a:off x="7027729" y="2514600"/>
          <a:ext cx="4102192" cy="1828800"/>
        </p:xfrm>
        <a:graphic>
          <a:graphicData uri="http://schemas.openxmlformats.org/drawingml/2006/table">
            <a:tbl>
              <a:tblPr firstRow="1" bandRow="1">
                <a:tableStyleId>{8799B23B-EC83-4686-B30A-512413B5E67A}</a:tableStyleId>
              </a:tblPr>
              <a:tblGrid>
                <a:gridCol w="2133448">
                  <a:extLst>
                    <a:ext uri="{9D8B030D-6E8A-4147-A177-3AD203B41FA5}">
                      <a16:colId xmlns:a16="http://schemas.microsoft.com/office/drawing/2014/main" val="1840619654"/>
                    </a:ext>
                  </a:extLst>
                </a:gridCol>
                <a:gridCol w="1968744">
                  <a:extLst>
                    <a:ext uri="{9D8B030D-6E8A-4147-A177-3AD203B41FA5}">
                      <a16:colId xmlns:a16="http://schemas.microsoft.com/office/drawing/2014/main" val="272731518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1" dirty="0">
                        <a:solidFill>
                          <a:schemeClr val="tx1"/>
                        </a:solidFill>
                      </a:endParaRP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Valeur</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pH</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0">
                <a:tc>
                  <a:txBody>
                    <a:bodyPr/>
                    <a:lstStyle/>
                    <a:p>
                      <a:pPr lvl="0"/>
                      <a:r>
                        <a:rPr lang="fr-FR" sz="1800" kern="1200" dirty="0">
                          <a:solidFill>
                            <a:schemeClr val="tx1"/>
                          </a:solidFill>
                          <a:effectLst/>
                          <a:latin typeface="+mn-lt"/>
                          <a:ea typeface="+mn-ea"/>
                          <a:cs typeface="+mn-cs"/>
                        </a:rPr>
                        <a:t>Déficit de base</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r h="0">
                <a:tc>
                  <a:txBody>
                    <a:bodyPr/>
                    <a:lstStyle/>
                    <a:p>
                      <a:pPr lvl="0"/>
                      <a:r>
                        <a:rPr lang="fr-FR" sz="1800" kern="1200" dirty="0">
                          <a:solidFill>
                            <a:schemeClr val="tx1"/>
                          </a:solidFill>
                          <a:effectLst/>
                          <a:latin typeface="+mn-lt"/>
                          <a:ea typeface="+mn-ea"/>
                          <a:cs typeface="+mn-cs"/>
                        </a:rPr>
                        <a:t>Lactates</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783041968"/>
                  </a:ext>
                </a:extLst>
              </a:tr>
              <a:tr h="0">
                <a:tc>
                  <a:txBody>
                    <a:bodyPr/>
                    <a:lstStyle/>
                    <a:p>
                      <a:pPr lvl="0"/>
                      <a:r>
                        <a:rPr lang="fr-FR" sz="1800" kern="1200" dirty="0">
                          <a:solidFill>
                            <a:schemeClr val="tx1"/>
                          </a:solidFill>
                          <a:effectLst/>
                          <a:latin typeface="+mn-lt"/>
                          <a:ea typeface="+mn-ea"/>
                          <a:cs typeface="+mn-cs"/>
                        </a:rPr>
                        <a:t>pCO2</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001563791"/>
                  </a:ext>
                </a:extLst>
              </a:tr>
            </a:tbl>
          </a:graphicData>
        </a:graphic>
      </p:graphicFrame>
      <p:graphicFrame>
        <p:nvGraphicFramePr>
          <p:cNvPr id="10" name="Tableau 11">
            <a:extLst>
              <a:ext uri="{FF2B5EF4-FFF2-40B4-BE49-F238E27FC236}">
                <a16:creationId xmlns:a16="http://schemas.microsoft.com/office/drawing/2014/main" id="{C245BF7E-A885-4D5A-8574-2AB734272936}"/>
              </a:ext>
            </a:extLst>
          </p:cNvPr>
          <p:cNvGraphicFramePr>
            <a:graphicFrameLocks noGrp="1"/>
          </p:cNvGraphicFramePr>
          <p:nvPr>
            <p:extLst>
              <p:ext uri="{D42A27DB-BD31-4B8C-83A1-F6EECF244321}">
                <p14:modId xmlns:p14="http://schemas.microsoft.com/office/powerpoint/2010/main" val="3816685615"/>
              </p:ext>
            </p:extLst>
          </p:nvPr>
        </p:nvGraphicFramePr>
        <p:xfrm>
          <a:off x="7008118" y="4980438"/>
          <a:ext cx="4121803" cy="1149269"/>
        </p:xfrm>
        <a:graphic>
          <a:graphicData uri="http://schemas.openxmlformats.org/drawingml/2006/table">
            <a:tbl>
              <a:tblPr firstRow="1" bandRow="1">
                <a:tableStyleId>{8799B23B-EC83-4686-B30A-512413B5E67A}</a:tableStyleId>
              </a:tblPr>
              <a:tblGrid>
                <a:gridCol w="1546428">
                  <a:extLst>
                    <a:ext uri="{9D8B030D-6E8A-4147-A177-3AD203B41FA5}">
                      <a16:colId xmlns:a16="http://schemas.microsoft.com/office/drawing/2014/main" val="1840619654"/>
                    </a:ext>
                  </a:extLst>
                </a:gridCol>
                <a:gridCol w="541058">
                  <a:extLst>
                    <a:ext uri="{9D8B030D-6E8A-4147-A177-3AD203B41FA5}">
                      <a16:colId xmlns:a16="http://schemas.microsoft.com/office/drawing/2014/main" val="2965267141"/>
                    </a:ext>
                  </a:extLst>
                </a:gridCol>
                <a:gridCol w="625133">
                  <a:extLst>
                    <a:ext uri="{9D8B030D-6E8A-4147-A177-3AD203B41FA5}">
                      <a16:colId xmlns:a16="http://schemas.microsoft.com/office/drawing/2014/main" val="3209180254"/>
                    </a:ext>
                  </a:extLst>
                </a:gridCol>
                <a:gridCol w="1409184">
                  <a:extLst>
                    <a:ext uri="{9D8B030D-6E8A-4147-A177-3AD203B41FA5}">
                      <a16:colId xmlns:a16="http://schemas.microsoft.com/office/drawing/2014/main" val="272731518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1" dirty="0">
                        <a:solidFill>
                          <a:schemeClr val="tx1"/>
                        </a:solidFill>
                      </a:endParaRP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Non</a:t>
                      </a:r>
                    </a:p>
                  </a:txBody>
                  <a:tcPr>
                    <a:lnT w="12700" cap="flat" cmpd="sng" algn="ctr">
                      <a:solidFill>
                        <a:schemeClr val="accent3"/>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Valeur</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4013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Glycémie</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382137">
                <a:tc>
                  <a:txBody>
                    <a:bodyPr/>
                    <a:lstStyle/>
                    <a:p>
                      <a:pPr lvl="0"/>
                      <a:r>
                        <a:rPr lang="fr-FR" sz="1800" kern="1200" dirty="0">
                          <a:solidFill>
                            <a:schemeClr val="tx1"/>
                          </a:solidFill>
                          <a:effectLst/>
                          <a:latin typeface="+mn-lt"/>
                          <a:ea typeface="+mn-ea"/>
                          <a:cs typeface="+mn-cs"/>
                        </a:rPr>
                        <a:t>Hémoglobine</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bl>
          </a:graphicData>
        </a:graphic>
      </p:graphicFrame>
    </p:spTree>
    <p:extLst>
      <p:ext uri="{BB962C8B-B14F-4D97-AF65-F5344CB8AC3E}">
        <p14:creationId xmlns:p14="http://schemas.microsoft.com/office/powerpoint/2010/main" val="897328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6B2FA86D-26CF-483A-AB79-1966F49C0DFA}"/>
              </a:ext>
            </a:extLst>
          </p:cNvPr>
          <p:cNvSpPr>
            <a:spLocks noGrp="1"/>
          </p:cNvSpPr>
          <p:nvPr>
            <p:ph type="sldNum" sz="quarter" idx="12"/>
          </p:nvPr>
        </p:nvSpPr>
        <p:spPr/>
        <p:txBody>
          <a:bodyPr/>
          <a:lstStyle/>
          <a:p>
            <a:fld id="{1F296CD6-F585-4F4E-9BDC-72E84E04FBD4}" type="slidenum">
              <a:rPr lang="fr-FR" smtClean="0"/>
              <a:t>15</a:t>
            </a:fld>
            <a:endParaRPr lang="fr-FR"/>
          </a:p>
        </p:txBody>
      </p:sp>
      <p:sp>
        <p:nvSpPr>
          <p:cNvPr id="5" name="Titre 1">
            <a:extLst>
              <a:ext uri="{FF2B5EF4-FFF2-40B4-BE49-F238E27FC236}">
                <a16:creationId xmlns:a16="http://schemas.microsoft.com/office/drawing/2014/main" id="{6C832493-F3F1-46D1-816A-23638D12D3C5}"/>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ENFANT A LA NAISSANCE (2) </a:t>
            </a:r>
          </a:p>
        </p:txBody>
      </p:sp>
      <p:sp>
        <p:nvSpPr>
          <p:cNvPr id="7" name="Espace réservé du contenu 2">
            <a:extLst>
              <a:ext uri="{FF2B5EF4-FFF2-40B4-BE49-F238E27FC236}">
                <a16:creationId xmlns:a16="http://schemas.microsoft.com/office/drawing/2014/main" id="{99A89302-FBEE-420A-9E7A-8224F73FE151}"/>
              </a:ext>
            </a:extLst>
          </p:cNvPr>
          <p:cNvSpPr txBox="1">
            <a:spLocks/>
          </p:cNvSpPr>
          <p:nvPr/>
        </p:nvSpPr>
        <p:spPr>
          <a:xfrm>
            <a:off x="838200" y="1505722"/>
            <a:ext cx="10227365" cy="4070145"/>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sz="2000" b="1" dirty="0">
              <a:sym typeface="Wingdings" panose="05000000000000000000" pitchFamily="2" charset="2"/>
            </a:endParaRPr>
          </a:p>
          <a:p>
            <a:r>
              <a:rPr lang="fr-FR" sz="2000" b="1" dirty="0">
                <a:sym typeface="Wingdings" panose="05000000000000000000" pitchFamily="2" charset="2"/>
              </a:rPr>
              <a:t>Eléments notables de l’examen clinique à la naissance (examen neurologique anormal, convulsions…) :</a:t>
            </a:r>
            <a:r>
              <a:rPr lang="fr-FR" sz="2000" dirty="0">
                <a:sym typeface="Wingdings" panose="05000000000000000000" pitchFamily="2" charset="2"/>
              </a:rPr>
              <a:t>     Oui     Non </a:t>
            </a:r>
          </a:p>
          <a:p>
            <a:endParaRPr lang="fr-FR" sz="2000" dirty="0">
              <a:solidFill>
                <a:prstClr val="black"/>
              </a:solidFill>
              <a:latin typeface="Calibri" panose="020F0502020204030204"/>
              <a:sym typeface="Wingdings" panose="05000000000000000000" pitchFamily="2" charset="2"/>
            </a:endParaRPr>
          </a:p>
          <a:p>
            <a:r>
              <a:rPr lang="fr-FR" sz="2000" b="1" dirty="0">
                <a:solidFill>
                  <a:prstClr val="black"/>
                </a:solidFill>
                <a:latin typeface="Calibri" panose="020F0502020204030204"/>
                <a:sym typeface="Wingdings" panose="05000000000000000000" pitchFamily="2" charset="2"/>
              </a:rPr>
              <a:t>Si oui, précisez : </a:t>
            </a:r>
            <a:r>
              <a:rPr lang="fr-FR" sz="2000" dirty="0">
                <a:solidFill>
                  <a:prstClr val="black"/>
                </a:solidFill>
                <a:latin typeface="Calibri" panose="020F0502020204030204"/>
                <a:sym typeface="Wingdings" panose="05000000000000000000" pitchFamily="2" charset="2"/>
              </a:rPr>
              <a:t>…..</a:t>
            </a:r>
            <a:endParaRPr lang="fr-FR" sz="2000" b="1" dirty="0">
              <a:solidFill>
                <a:prstClr val="black"/>
              </a:solidFill>
              <a:latin typeface="Calibri" panose="020F0502020204030204"/>
              <a:sym typeface="Wingdings" panose="05000000000000000000" pitchFamily="2" charset="2"/>
            </a:endParaRPr>
          </a:p>
          <a:p>
            <a:endParaRPr lang="fr-FR" sz="2000" b="1" dirty="0">
              <a:solidFill>
                <a:prstClr val="black"/>
              </a:solidFill>
              <a:latin typeface="Calibri" panose="020F0502020204030204"/>
              <a:sym typeface="Wingdings" panose="05000000000000000000" pitchFamily="2" charset="2"/>
            </a:endParaRPr>
          </a:p>
          <a:p>
            <a:pPr marL="0" indent="0">
              <a:buNone/>
            </a:pPr>
            <a:endParaRPr lang="fr-FR" sz="2000" i="1" dirty="0"/>
          </a:p>
          <a:p>
            <a:endParaRPr lang="fr-FR" sz="2000" i="1" dirty="0"/>
          </a:p>
        </p:txBody>
      </p:sp>
    </p:spTree>
    <p:extLst>
      <p:ext uri="{BB962C8B-B14F-4D97-AF65-F5344CB8AC3E}">
        <p14:creationId xmlns:p14="http://schemas.microsoft.com/office/powerpoint/2010/main" val="1812167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E24E30-DA4D-48F1-AF24-70FB3E1EE2A1}"/>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REANIMATION NEONATALE </a:t>
            </a:r>
          </a:p>
        </p:txBody>
      </p:sp>
      <p:sp>
        <p:nvSpPr>
          <p:cNvPr id="3" name="Espace réservé du contenu 2">
            <a:extLst>
              <a:ext uri="{FF2B5EF4-FFF2-40B4-BE49-F238E27FC236}">
                <a16:creationId xmlns:a16="http://schemas.microsoft.com/office/drawing/2014/main" id="{F77CB025-E88F-4C16-A361-E7181EEE0A76}"/>
              </a:ext>
            </a:extLst>
          </p:cNvPr>
          <p:cNvSpPr txBox="1">
            <a:spLocks/>
          </p:cNvSpPr>
          <p:nvPr/>
        </p:nvSpPr>
        <p:spPr>
          <a:xfrm>
            <a:off x="702367" y="1074821"/>
            <a:ext cx="5748130" cy="5281529"/>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pPr marL="342900" indent="-342900">
              <a:buFont typeface="+mj-lt"/>
              <a:buAutoNum type="arabicPeriod"/>
            </a:pPr>
            <a:r>
              <a:rPr lang="fr-FR" sz="1900" b="1" dirty="0">
                <a:sym typeface="Wingdings" panose="05000000000000000000" pitchFamily="2" charset="2"/>
              </a:rPr>
              <a:t>Survenue d’une FC &lt; 100 / min :   </a:t>
            </a:r>
            <a:r>
              <a:rPr lang="fr-FR" sz="1900" dirty="0">
                <a:sym typeface="Wingdings" panose="05000000000000000000" pitchFamily="2" charset="2"/>
              </a:rPr>
              <a:t>Oui    Non </a:t>
            </a:r>
          </a:p>
          <a:p>
            <a:pPr lvl="1">
              <a:buFont typeface="Wingdings" panose="05000000000000000000" pitchFamily="2" charset="2"/>
              <a:buChar char="Ø"/>
            </a:pPr>
            <a:r>
              <a:rPr lang="fr-FR" sz="1700" dirty="0">
                <a:sym typeface="Wingdings" panose="05000000000000000000" pitchFamily="2" charset="2"/>
              </a:rPr>
              <a:t>Si oui, temps de récupération d’une fréquence cardiaque &gt; 100/min  : ….. </a:t>
            </a:r>
          </a:p>
          <a:p>
            <a:pPr marL="342900" indent="-342900">
              <a:buFont typeface="+mj-lt"/>
              <a:buAutoNum type="arabicPeriod"/>
            </a:pPr>
            <a:r>
              <a:rPr lang="fr-FR" sz="1900" b="1" dirty="0">
                <a:sym typeface="Wingdings" panose="05000000000000000000" pitchFamily="2" charset="2"/>
              </a:rPr>
              <a:t>Survenue d’une détresse respiratoire :                     </a:t>
            </a:r>
            <a:r>
              <a:rPr lang="fr-FR" sz="1900" dirty="0">
                <a:sym typeface="Wingdings" panose="05000000000000000000" pitchFamily="2" charset="2"/>
              </a:rPr>
              <a:t>Oui    Non </a:t>
            </a:r>
            <a:endParaRPr lang="fr-FR" sz="1000" dirty="0">
              <a:sym typeface="Wingdings" panose="05000000000000000000" pitchFamily="2" charset="2"/>
            </a:endParaRPr>
          </a:p>
          <a:p>
            <a:pPr marL="0" indent="0">
              <a:buNone/>
            </a:pPr>
            <a:r>
              <a:rPr lang="fr-FR" sz="1900" b="1" u="sng" dirty="0">
                <a:sym typeface="Wingdings" panose="05000000000000000000" pitchFamily="2" charset="2"/>
              </a:rPr>
              <a:t>Si oui à une des deux questions ci-dessus, précisez les éléments de réanimation : </a:t>
            </a:r>
          </a:p>
          <a:p>
            <a:r>
              <a:rPr lang="fr-FR" sz="1900" b="1" dirty="0">
                <a:sym typeface="Wingdings" panose="05000000000000000000" pitchFamily="2" charset="2"/>
              </a:rPr>
              <a:t>Ventilation </a:t>
            </a:r>
            <a:r>
              <a:rPr lang="fr-FR" sz="1900" dirty="0">
                <a:sym typeface="Wingdings" panose="05000000000000000000" pitchFamily="2" charset="2"/>
              </a:rPr>
              <a:t>: </a:t>
            </a:r>
            <a:r>
              <a:rPr lang="fr-FR" sz="1900" dirty="0" err="1">
                <a:sym typeface="Wingdings" panose="05000000000000000000" pitchFamily="2" charset="2"/>
              </a:rPr>
              <a:t>Neopuff</a:t>
            </a:r>
            <a:r>
              <a:rPr lang="fr-FR" sz="1900" dirty="0">
                <a:sym typeface="Wingdings" panose="05000000000000000000" pitchFamily="2" charset="2"/>
              </a:rPr>
              <a:t>    Masque    Non réalisée  </a:t>
            </a:r>
          </a:p>
          <a:p>
            <a:pPr lvl="1">
              <a:buFont typeface="Wingdings" panose="05000000000000000000" pitchFamily="2" charset="2"/>
              <a:buChar char="Ø"/>
            </a:pPr>
            <a:r>
              <a:rPr lang="fr-FR" sz="1700" dirty="0">
                <a:sym typeface="Wingdings" panose="05000000000000000000" pitchFamily="2" charset="2"/>
              </a:rPr>
              <a:t>Réglages, précisez les paramètres : …..</a:t>
            </a:r>
          </a:p>
          <a:p>
            <a:pPr lvl="1">
              <a:buFont typeface="Wingdings" panose="05000000000000000000" pitchFamily="2" charset="2"/>
              <a:buChar char="Ø"/>
            </a:pPr>
            <a:r>
              <a:rPr lang="fr-FR" sz="1700" dirty="0">
                <a:sym typeface="Wingdings" panose="05000000000000000000" pitchFamily="2" charset="2"/>
              </a:rPr>
              <a:t>Durée : .....</a:t>
            </a:r>
          </a:p>
          <a:p>
            <a:r>
              <a:rPr lang="fr-FR" sz="1900" b="1" dirty="0">
                <a:sym typeface="Wingdings" panose="05000000000000000000" pitchFamily="2" charset="2"/>
              </a:rPr>
              <a:t>Intubation trachéale :    </a:t>
            </a:r>
            <a:r>
              <a:rPr lang="fr-FR" sz="1900" dirty="0">
                <a:sym typeface="Wingdings" panose="05000000000000000000" pitchFamily="2" charset="2"/>
              </a:rPr>
              <a:t>Oui      Non </a:t>
            </a:r>
            <a:endParaRPr lang="fr-FR" sz="1900" dirty="0"/>
          </a:p>
          <a:p>
            <a:pPr lvl="1">
              <a:lnSpc>
                <a:spcPct val="100000"/>
              </a:lnSpc>
              <a:spcBef>
                <a:spcPts val="0"/>
              </a:spcBef>
              <a:buFont typeface="Wingdings" panose="05000000000000000000" pitchFamily="2" charset="2"/>
              <a:buChar char="Ø"/>
              <a:defRPr/>
            </a:pPr>
            <a:r>
              <a:rPr lang="fr-FR" sz="1700" dirty="0">
                <a:solidFill>
                  <a:prstClr val="black"/>
                </a:solidFill>
                <a:latin typeface="Calibri" panose="020F0502020204030204"/>
                <a:sym typeface="Wingdings" panose="05000000000000000000" pitchFamily="2" charset="2"/>
              </a:rPr>
              <a:t>Délai naissance - intubation</a:t>
            </a:r>
            <a:r>
              <a:rPr kumimoji="0" lang="fr-FR" sz="17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 … </a:t>
            </a:r>
          </a:p>
          <a:p>
            <a:pPr lvl="1">
              <a:lnSpc>
                <a:spcPct val="100000"/>
              </a:lnSpc>
              <a:spcBef>
                <a:spcPts val="0"/>
              </a:spcBef>
              <a:buFont typeface="Wingdings" panose="05000000000000000000" pitchFamily="2" charset="2"/>
              <a:buChar char="Ø"/>
              <a:defRPr/>
            </a:pPr>
            <a:r>
              <a:rPr lang="fr-FR" sz="1700" dirty="0">
                <a:solidFill>
                  <a:prstClr val="black"/>
                </a:solidFill>
                <a:latin typeface="Calibri" panose="020F0502020204030204"/>
                <a:sym typeface="Wingdings" panose="05000000000000000000" pitchFamily="2" charset="2"/>
              </a:rPr>
              <a:t>Extubation accidentelle : </a:t>
            </a:r>
            <a:r>
              <a:rPr lang="fr-FR" sz="1700" dirty="0">
                <a:sym typeface="Wingdings" panose="05000000000000000000" pitchFamily="2" charset="2"/>
              </a:rPr>
              <a:t>Oui      Non </a:t>
            </a:r>
          </a:p>
          <a:p>
            <a:pPr lvl="1">
              <a:lnSpc>
                <a:spcPct val="100000"/>
              </a:lnSpc>
              <a:spcBef>
                <a:spcPts val="0"/>
              </a:spcBef>
              <a:buFont typeface="Wingdings" panose="05000000000000000000" pitchFamily="2" charset="2"/>
              <a:buChar char="Ø"/>
              <a:defRPr/>
            </a:pPr>
            <a:endParaRPr lang="fr-FR" sz="1000" dirty="0">
              <a:sym typeface="Wingdings" panose="05000000000000000000" pitchFamily="2" charset="2"/>
            </a:endParaRPr>
          </a:p>
          <a:p>
            <a:pPr>
              <a:lnSpc>
                <a:spcPct val="100000"/>
              </a:lnSpc>
              <a:spcBef>
                <a:spcPts val="0"/>
              </a:spcBef>
              <a:defRPr/>
            </a:pPr>
            <a:r>
              <a:rPr kumimoji="0" lang="fr-FR" sz="19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Compressions thoraciques (CT) : </a:t>
            </a:r>
            <a:r>
              <a:rPr lang="fr-FR" sz="1900" dirty="0">
                <a:sym typeface="Wingdings" panose="05000000000000000000" pitchFamily="2" charset="2"/>
              </a:rPr>
              <a:t>Oui    Non </a:t>
            </a:r>
            <a:endParaRPr lang="fr-FR" sz="1900" dirty="0"/>
          </a:p>
          <a:p>
            <a:pPr lvl="1">
              <a:lnSpc>
                <a:spcPct val="100000"/>
              </a:lnSpc>
              <a:spcBef>
                <a:spcPts val="0"/>
              </a:spcBef>
              <a:buFont typeface="Wingdings" panose="05000000000000000000" pitchFamily="2" charset="2"/>
              <a:buChar char="Ø"/>
              <a:defRPr/>
            </a:pPr>
            <a:r>
              <a:rPr kumimoji="0" lang="fr-FR" sz="17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Délai naissance – CT : ….. </a:t>
            </a:r>
          </a:p>
          <a:p>
            <a:pPr lvl="1">
              <a:lnSpc>
                <a:spcPct val="100000"/>
              </a:lnSpc>
              <a:spcBef>
                <a:spcPts val="0"/>
              </a:spcBef>
              <a:buFont typeface="Wingdings" panose="05000000000000000000" pitchFamily="2" charset="2"/>
              <a:buChar char="Ø"/>
              <a:defRPr/>
            </a:pPr>
            <a:r>
              <a:rPr lang="fr-FR" sz="1700" dirty="0">
                <a:solidFill>
                  <a:prstClr val="black"/>
                </a:solidFill>
                <a:latin typeface="Calibri" panose="020F0502020204030204"/>
                <a:sym typeface="Wingdings" panose="05000000000000000000" pitchFamily="2" charset="2"/>
              </a:rPr>
              <a:t>Durée : …..</a:t>
            </a:r>
            <a:endParaRPr kumimoji="0" lang="fr-FR" sz="17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endParaRPr>
          </a:p>
        </p:txBody>
      </p:sp>
      <p:sp>
        <p:nvSpPr>
          <p:cNvPr id="5" name="Espace réservé du numéro de diapositive 4">
            <a:extLst>
              <a:ext uri="{FF2B5EF4-FFF2-40B4-BE49-F238E27FC236}">
                <a16:creationId xmlns:a16="http://schemas.microsoft.com/office/drawing/2014/main" id="{FACDC900-BD14-4FA4-A417-A9D75B495B49}"/>
              </a:ext>
            </a:extLst>
          </p:cNvPr>
          <p:cNvSpPr>
            <a:spLocks noGrp="1"/>
          </p:cNvSpPr>
          <p:nvPr>
            <p:ph type="sldNum" sz="quarter" idx="12"/>
          </p:nvPr>
        </p:nvSpPr>
        <p:spPr/>
        <p:txBody>
          <a:bodyPr/>
          <a:lstStyle/>
          <a:p>
            <a:fld id="{1F296CD6-F585-4F4E-9BDC-72E84E04FBD4}" type="slidenum">
              <a:rPr lang="fr-FR" smtClean="0"/>
              <a:t>16</a:t>
            </a:fld>
            <a:endParaRPr lang="fr-FR"/>
          </a:p>
        </p:txBody>
      </p:sp>
      <p:sp>
        <p:nvSpPr>
          <p:cNvPr id="6" name="Espace réservé du contenu 2">
            <a:extLst>
              <a:ext uri="{FF2B5EF4-FFF2-40B4-BE49-F238E27FC236}">
                <a16:creationId xmlns:a16="http://schemas.microsoft.com/office/drawing/2014/main" id="{35D29D0A-E573-43EC-8120-3B561D076027}"/>
              </a:ext>
            </a:extLst>
          </p:cNvPr>
          <p:cNvSpPr txBox="1">
            <a:spLocks/>
          </p:cNvSpPr>
          <p:nvPr/>
        </p:nvSpPr>
        <p:spPr>
          <a:xfrm>
            <a:off x="6586330" y="1074821"/>
            <a:ext cx="4903303" cy="5281529"/>
          </a:xfrm>
          <a:prstGeom prst="rect">
            <a:avLst/>
          </a:prstGeom>
          <a:ln>
            <a:solidFill>
              <a:schemeClr val="accent1"/>
            </a:solidFill>
          </a:ln>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KT veineux ombilical :   </a:t>
            </a:r>
            <a:r>
              <a:rPr lang="fr-FR" sz="2000" dirty="0"/>
              <a:t>Oui </a:t>
            </a:r>
            <a:r>
              <a:rPr lang="fr-FR" sz="2000" dirty="0">
                <a:sym typeface="Wingdings" panose="05000000000000000000" pitchFamily="2" charset="2"/>
              </a:rPr>
              <a:t>   Non  </a:t>
            </a:r>
          </a:p>
          <a:p>
            <a:pPr lvl="1">
              <a:buFont typeface="Wingdings" panose="05000000000000000000" pitchFamily="2" charset="2"/>
              <a:buChar char="Ø"/>
            </a:pPr>
            <a:r>
              <a:rPr lang="fr-FR" sz="1800" dirty="0">
                <a:sym typeface="Wingdings" panose="05000000000000000000" pitchFamily="2" charset="2"/>
              </a:rPr>
              <a:t>Délai naissance – pose KT : …..</a:t>
            </a:r>
          </a:p>
          <a:p>
            <a:r>
              <a:rPr lang="fr-FR" sz="2000" b="1" dirty="0">
                <a:sym typeface="Wingdings" panose="05000000000000000000" pitchFamily="2" charset="2"/>
              </a:rPr>
              <a:t>Expansion volémique :   </a:t>
            </a:r>
            <a:r>
              <a:rPr lang="fr-FR" sz="2000" dirty="0"/>
              <a:t>Oui </a:t>
            </a:r>
            <a:r>
              <a:rPr lang="fr-FR" sz="2000" dirty="0">
                <a:sym typeface="Wingdings" panose="05000000000000000000" pitchFamily="2" charset="2"/>
              </a:rPr>
              <a:t>   Non </a:t>
            </a:r>
          </a:p>
          <a:p>
            <a:pPr lvl="1">
              <a:buFont typeface="Wingdings" panose="05000000000000000000" pitchFamily="2" charset="2"/>
              <a:buChar char="Ø"/>
            </a:pPr>
            <a:r>
              <a:rPr lang="fr-FR" sz="1800" dirty="0">
                <a:sym typeface="Wingdings" panose="05000000000000000000" pitchFamily="2" charset="2"/>
              </a:rPr>
              <a:t>Délai naissance – expansion volémique : …..</a:t>
            </a:r>
          </a:p>
          <a:p>
            <a:pPr lvl="1">
              <a:buFont typeface="Wingdings" panose="05000000000000000000" pitchFamily="2" charset="2"/>
              <a:buChar char="Ø"/>
            </a:pPr>
            <a:r>
              <a:rPr lang="fr-FR" sz="1800" dirty="0">
                <a:sym typeface="Wingdings" panose="05000000000000000000" pitchFamily="2" charset="2"/>
              </a:rPr>
              <a:t>Soluté : ….. </a:t>
            </a:r>
          </a:p>
          <a:p>
            <a:pPr lvl="1">
              <a:buFont typeface="Wingdings" panose="05000000000000000000" pitchFamily="2" charset="2"/>
              <a:buChar char="Ø"/>
            </a:pPr>
            <a:r>
              <a:rPr lang="fr-FR" sz="1800" dirty="0">
                <a:sym typeface="Wingdings" panose="05000000000000000000" pitchFamily="2" charset="2"/>
              </a:rPr>
              <a:t>Volume : …..</a:t>
            </a:r>
          </a:p>
          <a:p>
            <a:r>
              <a:rPr lang="fr-FR" sz="2000" dirty="0">
                <a:sym typeface="Wingdings" panose="05000000000000000000" pitchFamily="2" charset="2"/>
              </a:rPr>
              <a:t> </a:t>
            </a:r>
            <a:r>
              <a:rPr lang="fr-FR" sz="2000" b="1" dirty="0">
                <a:sym typeface="Wingdings" panose="05000000000000000000" pitchFamily="2" charset="2"/>
              </a:rPr>
              <a:t>Adrénaline </a:t>
            </a:r>
            <a:r>
              <a:rPr lang="fr-FR" sz="2000" dirty="0">
                <a:sym typeface="Wingdings" panose="05000000000000000000" pitchFamily="2" charset="2"/>
              </a:rPr>
              <a:t>:  Oui    Non  	</a:t>
            </a:r>
            <a:endParaRPr lang="fr-FR" sz="1400" dirty="0">
              <a:sym typeface="Wingdings" panose="05000000000000000000" pitchFamily="2" charset="2"/>
            </a:endParaRPr>
          </a:p>
          <a:p>
            <a:pPr lvl="1">
              <a:buFont typeface="Wingdings" panose="05000000000000000000" pitchFamily="2" charset="2"/>
              <a:buChar char="Ø"/>
            </a:pPr>
            <a:r>
              <a:rPr lang="fr-FR" sz="1800" dirty="0">
                <a:sym typeface="Wingdings" panose="05000000000000000000" pitchFamily="2" charset="2"/>
              </a:rPr>
              <a:t>Voie d’administration, précisez : …..</a:t>
            </a:r>
          </a:p>
          <a:p>
            <a:pPr lvl="1">
              <a:buFont typeface="Wingdings" panose="05000000000000000000" pitchFamily="2" charset="2"/>
              <a:buChar char="Ø"/>
            </a:pPr>
            <a:r>
              <a:rPr lang="fr-FR" sz="1800" dirty="0">
                <a:sym typeface="Wingdings" panose="05000000000000000000" pitchFamily="2" charset="2"/>
              </a:rPr>
              <a:t>Délai naissance – administration adrénaline : …..</a:t>
            </a:r>
          </a:p>
          <a:p>
            <a:r>
              <a:rPr lang="fr-FR" sz="2000" b="1" dirty="0">
                <a:sym typeface="Wingdings" panose="05000000000000000000" pitchFamily="2" charset="2"/>
              </a:rPr>
              <a:t>Arrêt des manœuvres de réanimation :      </a:t>
            </a:r>
            <a:r>
              <a:rPr lang="fr-FR" sz="2000" dirty="0">
                <a:sym typeface="Wingdings" panose="05000000000000000000" pitchFamily="2" charset="2"/>
              </a:rPr>
              <a:t>Oui    Non  	</a:t>
            </a:r>
            <a:endParaRPr lang="fr-FR" sz="1400" dirty="0">
              <a:sym typeface="Wingdings" panose="05000000000000000000" pitchFamily="2" charset="2"/>
            </a:endParaRPr>
          </a:p>
          <a:p>
            <a:pPr lvl="1">
              <a:buFont typeface="Wingdings" panose="05000000000000000000" pitchFamily="2" charset="2"/>
              <a:buChar char="Ø"/>
            </a:pPr>
            <a:r>
              <a:rPr lang="fr-FR" sz="1800" dirty="0">
                <a:sym typeface="Wingdings" panose="05000000000000000000" pitchFamily="2" charset="2"/>
              </a:rPr>
              <a:t>Délai début – fin réanimation : …..</a:t>
            </a:r>
          </a:p>
          <a:p>
            <a:pPr lvl="1">
              <a:buFont typeface="Wingdings" panose="05000000000000000000" pitchFamily="2" charset="2"/>
              <a:buChar char="Ø"/>
            </a:pPr>
            <a:r>
              <a:rPr lang="fr-FR" sz="1800" dirty="0">
                <a:sym typeface="Wingdings" panose="05000000000000000000" pitchFamily="2" charset="2"/>
              </a:rPr>
              <a:t>Motif : …..</a:t>
            </a:r>
          </a:p>
          <a:p>
            <a:pPr lvl="1">
              <a:buFont typeface="Wingdings" panose="05000000000000000000" pitchFamily="2" charset="2"/>
              <a:buChar char="Ø"/>
            </a:pPr>
            <a:r>
              <a:rPr lang="fr-FR" sz="1800" dirty="0">
                <a:sym typeface="Wingdings" panose="05000000000000000000" pitchFamily="2" charset="2"/>
              </a:rPr>
              <a:t>Décès en salle de naissance : Oui   Non  </a:t>
            </a:r>
          </a:p>
          <a:p>
            <a:pPr lvl="2">
              <a:buFont typeface="Courier New" panose="02070309020205020404" pitchFamily="49" charset="0"/>
              <a:buChar char="o"/>
            </a:pPr>
            <a:r>
              <a:rPr lang="fr-FR" sz="1600" dirty="0">
                <a:sym typeface="Wingdings" panose="05000000000000000000" pitchFamily="2" charset="2"/>
              </a:rPr>
              <a:t>Délai naissance – décès : ….. min ou heures</a:t>
            </a:r>
          </a:p>
          <a:p>
            <a:pPr lvl="2">
              <a:buFont typeface="Courier New" panose="02070309020205020404" pitchFamily="49" charset="0"/>
              <a:buChar char="o"/>
            </a:pPr>
            <a:r>
              <a:rPr lang="fr-FR" sz="1600" dirty="0">
                <a:sym typeface="Wingdings" panose="05000000000000000000" pitchFamily="2" charset="2"/>
              </a:rPr>
              <a:t>Soins palliatifs :     Oui      Non  </a:t>
            </a:r>
          </a:p>
          <a:p>
            <a:pPr lvl="2">
              <a:buFont typeface="Wingdings" panose="05000000000000000000" pitchFamily="2" charset="2"/>
              <a:buChar char="Ø"/>
            </a:pPr>
            <a:endParaRPr lang="fr-FR" sz="1400" dirty="0">
              <a:sym typeface="Wingdings" panose="05000000000000000000" pitchFamily="2" charset="2"/>
            </a:endParaRPr>
          </a:p>
          <a:p>
            <a:pPr marL="457200" lvl="1" indent="0">
              <a:buNone/>
            </a:pPr>
            <a:endParaRPr lang="fr-FR" sz="1400" dirty="0">
              <a:sym typeface="Wingdings" panose="05000000000000000000" pitchFamily="2" charset="2"/>
            </a:endParaRPr>
          </a:p>
        </p:txBody>
      </p:sp>
    </p:spTree>
    <p:extLst>
      <p:ext uri="{BB962C8B-B14F-4D97-AF65-F5344CB8AC3E}">
        <p14:creationId xmlns:p14="http://schemas.microsoft.com/office/powerpoint/2010/main" val="2574689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FAC0B3-F943-4098-BA7F-A92B02F72217}"/>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PRISE EN CHARGE DE L’ENFANT A LA NAISSANCE</a:t>
            </a:r>
          </a:p>
        </p:txBody>
      </p:sp>
      <p:sp>
        <p:nvSpPr>
          <p:cNvPr id="3" name="Espace réservé du contenu 2">
            <a:extLst>
              <a:ext uri="{FF2B5EF4-FFF2-40B4-BE49-F238E27FC236}">
                <a16:creationId xmlns:a16="http://schemas.microsoft.com/office/drawing/2014/main" id="{A27CA3F6-94C9-4481-97A5-4885AE913B89}"/>
              </a:ext>
            </a:extLst>
          </p:cNvPr>
          <p:cNvSpPr txBox="1">
            <a:spLocks/>
          </p:cNvSpPr>
          <p:nvPr/>
        </p:nvSpPr>
        <p:spPr>
          <a:xfrm>
            <a:off x="838200" y="1278408"/>
            <a:ext cx="10515600" cy="4486714"/>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Si réanimation néonatale non nécessaire, réalisation de : </a:t>
            </a:r>
          </a:p>
          <a:p>
            <a:pPr lvl="1">
              <a:buFont typeface="Wingdings" panose="05000000000000000000" pitchFamily="2" charset="2"/>
              <a:buChar char="Ø"/>
            </a:pPr>
            <a:r>
              <a:rPr lang="fr-FR" sz="1800" dirty="0"/>
              <a:t>Refroidissement passif monitoré :     		Oui </a:t>
            </a:r>
            <a:r>
              <a:rPr lang="fr-FR" sz="1800" dirty="0">
                <a:sym typeface="Wingdings" panose="05000000000000000000" pitchFamily="2" charset="2"/>
              </a:rPr>
              <a:t>     Non  </a:t>
            </a:r>
            <a:endParaRPr lang="fr-FR" sz="1800" dirty="0"/>
          </a:p>
          <a:p>
            <a:pPr lvl="1">
              <a:buFont typeface="Wingdings" panose="05000000000000000000" pitchFamily="2" charset="2"/>
              <a:buChar char="Ø"/>
            </a:pPr>
            <a:r>
              <a:rPr lang="fr-FR" sz="1800" dirty="0"/>
              <a:t>Surveillance pression artérielle et température :     	Oui </a:t>
            </a:r>
            <a:r>
              <a:rPr lang="fr-FR" sz="1800" dirty="0">
                <a:sym typeface="Wingdings" panose="05000000000000000000" pitchFamily="2" charset="2"/>
              </a:rPr>
              <a:t>     Non  </a:t>
            </a:r>
          </a:p>
          <a:p>
            <a:pPr lvl="1">
              <a:buFont typeface="Wingdings" panose="05000000000000000000" pitchFamily="2" charset="2"/>
              <a:buChar char="Ø"/>
            </a:pPr>
            <a:r>
              <a:rPr lang="fr-FR" sz="1800" dirty="0"/>
              <a:t>Monitorage précoce et répété des glycémies :     	Oui </a:t>
            </a:r>
            <a:r>
              <a:rPr lang="fr-FR" sz="1800" dirty="0">
                <a:sym typeface="Wingdings" panose="05000000000000000000" pitchFamily="2" charset="2"/>
              </a:rPr>
              <a:t>     Non  </a:t>
            </a:r>
          </a:p>
          <a:p>
            <a:pPr>
              <a:buFont typeface="Wingdings" panose="05000000000000000000" pitchFamily="2" charset="2"/>
              <a:buChar char="Ø"/>
            </a:pPr>
            <a:endParaRPr lang="fr-FR" sz="1800" dirty="0">
              <a:sym typeface="Wingdings" panose="05000000000000000000" pitchFamily="2" charset="2"/>
            </a:endParaRPr>
          </a:p>
          <a:p>
            <a:r>
              <a:rPr lang="fr-FR" sz="2000" b="1" dirty="0">
                <a:sym typeface="Wingdings" panose="05000000000000000000" pitchFamily="2" charset="2"/>
              </a:rPr>
              <a:t>Autres éléments de la prise en charge, précisez : </a:t>
            </a:r>
            <a:r>
              <a:rPr lang="fr-FR" sz="2000" dirty="0">
                <a:sym typeface="Wingdings" panose="05000000000000000000" pitchFamily="2" charset="2"/>
              </a:rPr>
              <a:t>…..</a:t>
            </a:r>
          </a:p>
        </p:txBody>
      </p:sp>
      <p:sp>
        <p:nvSpPr>
          <p:cNvPr id="5" name="Espace réservé du numéro de diapositive 4">
            <a:extLst>
              <a:ext uri="{FF2B5EF4-FFF2-40B4-BE49-F238E27FC236}">
                <a16:creationId xmlns:a16="http://schemas.microsoft.com/office/drawing/2014/main" id="{011DE24D-4C1A-4240-B186-303B61F60ACD}"/>
              </a:ext>
            </a:extLst>
          </p:cNvPr>
          <p:cNvSpPr>
            <a:spLocks noGrp="1"/>
          </p:cNvSpPr>
          <p:nvPr>
            <p:ph type="sldNum" sz="quarter" idx="12"/>
          </p:nvPr>
        </p:nvSpPr>
        <p:spPr/>
        <p:txBody>
          <a:bodyPr/>
          <a:lstStyle/>
          <a:p>
            <a:fld id="{1F296CD6-F585-4F4E-9BDC-72E84E04FBD4}" type="slidenum">
              <a:rPr lang="fr-FR" smtClean="0"/>
              <a:t>17</a:t>
            </a:fld>
            <a:endParaRPr lang="fr-FR"/>
          </a:p>
        </p:txBody>
      </p:sp>
    </p:spTree>
    <p:extLst>
      <p:ext uri="{BB962C8B-B14F-4D97-AF65-F5344CB8AC3E}">
        <p14:creationId xmlns:p14="http://schemas.microsoft.com/office/powerpoint/2010/main" val="4165934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40B3E064-16EE-4508-B930-EA88DBBA400F}"/>
              </a:ext>
            </a:extLst>
          </p:cNvPr>
          <p:cNvSpPr>
            <a:spLocks noGrp="1"/>
          </p:cNvSpPr>
          <p:nvPr>
            <p:ph type="sldNum" sz="quarter" idx="12"/>
          </p:nvPr>
        </p:nvSpPr>
        <p:spPr/>
        <p:txBody>
          <a:bodyPr/>
          <a:lstStyle/>
          <a:p>
            <a:fld id="{1F296CD6-F585-4F4E-9BDC-72E84E04FBD4}" type="slidenum">
              <a:rPr lang="fr-FR" smtClean="0"/>
              <a:t>18</a:t>
            </a:fld>
            <a:endParaRPr lang="fr-FR"/>
          </a:p>
        </p:txBody>
      </p:sp>
      <p:sp>
        <p:nvSpPr>
          <p:cNvPr id="3" name="Espace réservé du contenu 2">
            <a:extLst>
              <a:ext uri="{FF2B5EF4-FFF2-40B4-BE49-F238E27FC236}">
                <a16:creationId xmlns:a16="http://schemas.microsoft.com/office/drawing/2014/main" id="{4CB918C7-5B0B-4BDA-986B-9D20E8783F91}"/>
              </a:ext>
            </a:extLst>
          </p:cNvPr>
          <p:cNvSpPr txBox="1">
            <a:spLocks/>
          </p:cNvSpPr>
          <p:nvPr/>
        </p:nvSpPr>
        <p:spPr>
          <a:xfrm>
            <a:off x="453886" y="1070754"/>
            <a:ext cx="5536096" cy="5281530"/>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1900" b="1" dirty="0"/>
              <a:t>Appel du SMUR néonatal régional :   </a:t>
            </a:r>
            <a:r>
              <a:rPr lang="fr-FR" sz="1900" dirty="0"/>
              <a:t>Oui </a:t>
            </a:r>
            <a:r>
              <a:rPr lang="fr-FR" sz="1900" dirty="0">
                <a:sym typeface="Wingdings" panose="05000000000000000000" pitchFamily="2" charset="2"/>
              </a:rPr>
              <a:t>   Non  </a:t>
            </a:r>
          </a:p>
          <a:p>
            <a:pPr lvl="1">
              <a:buFont typeface="Wingdings" panose="05000000000000000000" pitchFamily="2" charset="2"/>
              <a:buChar char="Ø"/>
            </a:pPr>
            <a:r>
              <a:rPr lang="fr-FR" sz="1700" dirty="0">
                <a:sym typeface="Wingdings" panose="05000000000000000000" pitchFamily="2" charset="2"/>
              </a:rPr>
              <a:t>Délai naissance – appel : …..</a:t>
            </a:r>
          </a:p>
          <a:p>
            <a:pPr lvl="1">
              <a:buFont typeface="Wingdings" panose="05000000000000000000" pitchFamily="2" charset="2"/>
              <a:buChar char="Ø"/>
            </a:pPr>
            <a:r>
              <a:rPr lang="fr-FR" sz="1700" dirty="0">
                <a:sym typeface="Wingdings" panose="05000000000000000000" pitchFamily="2" charset="2"/>
              </a:rPr>
              <a:t>Motif de la demande de transfert : …..</a:t>
            </a:r>
          </a:p>
          <a:p>
            <a:pPr lvl="1">
              <a:buFont typeface="Wingdings" panose="05000000000000000000" pitchFamily="2" charset="2"/>
              <a:buChar char="Ø"/>
            </a:pPr>
            <a:r>
              <a:rPr lang="fr-FR" sz="1700" dirty="0">
                <a:sym typeface="Wingdings" panose="05000000000000000000" pitchFamily="2" charset="2"/>
              </a:rPr>
              <a:t>Délai appel – arrivée du SMUR néonatal sur site : …..</a:t>
            </a:r>
          </a:p>
          <a:p>
            <a:pPr lvl="1">
              <a:buFont typeface="Wingdings" panose="05000000000000000000" pitchFamily="2" charset="2"/>
              <a:buChar char="Ø"/>
            </a:pPr>
            <a:r>
              <a:rPr lang="fr-FR" sz="1700" dirty="0">
                <a:sym typeface="Wingdings" panose="05000000000000000000" pitchFamily="2" charset="2"/>
              </a:rPr>
              <a:t>Délai arrivée sur site – départ du SMUR vers le type III : …..</a:t>
            </a:r>
          </a:p>
          <a:p>
            <a:pPr lvl="1">
              <a:buFont typeface="Wingdings" panose="05000000000000000000" pitchFamily="2" charset="2"/>
              <a:buChar char="Ø"/>
            </a:pPr>
            <a:r>
              <a:rPr lang="fr-FR" sz="1700" dirty="0">
                <a:sym typeface="Wingdings" panose="05000000000000000000" pitchFamily="2" charset="2"/>
              </a:rPr>
              <a:t>Délai départ du SMUR – arrivée sur type III : …..</a:t>
            </a:r>
          </a:p>
          <a:p>
            <a:r>
              <a:rPr lang="fr-FR" sz="1900" b="1" dirty="0"/>
              <a:t>Demande de transfert postnatal vers le type III faite depuis la salle de naissance : </a:t>
            </a:r>
            <a:r>
              <a:rPr lang="fr-FR" sz="1900" dirty="0"/>
              <a:t>Oui </a:t>
            </a:r>
            <a:r>
              <a:rPr lang="fr-FR" sz="1900" dirty="0">
                <a:sym typeface="Wingdings" panose="05000000000000000000" pitchFamily="2" charset="2"/>
              </a:rPr>
              <a:t>   Non  </a:t>
            </a:r>
          </a:p>
          <a:p>
            <a:r>
              <a:rPr lang="fr-FR" sz="1900" b="1" dirty="0">
                <a:sym typeface="Wingdings" panose="05000000000000000000" pitchFamily="2" charset="2"/>
              </a:rPr>
              <a:t>Si non : </a:t>
            </a:r>
          </a:p>
          <a:p>
            <a:pPr lvl="1">
              <a:buFont typeface="Wingdings" panose="05000000000000000000" pitchFamily="2" charset="2"/>
              <a:buChar char="Ø"/>
            </a:pPr>
            <a:r>
              <a:rPr lang="fr-FR" sz="1700" dirty="0">
                <a:sym typeface="Wingdings" panose="05000000000000000000" pitchFamily="2" charset="2"/>
              </a:rPr>
              <a:t>Motif : …..</a:t>
            </a:r>
          </a:p>
          <a:p>
            <a:pPr lvl="1">
              <a:buFont typeface="Wingdings" panose="05000000000000000000" pitchFamily="2" charset="2"/>
              <a:buChar char="Ø"/>
            </a:pPr>
            <a:r>
              <a:rPr lang="fr-FR" sz="1700" dirty="0">
                <a:sym typeface="Wingdings" panose="05000000000000000000" pitchFamily="2" charset="2"/>
              </a:rPr>
              <a:t>Si plusieurs étapes avant la demande de transfert en type III, précisez : …..</a:t>
            </a:r>
          </a:p>
        </p:txBody>
      </p:sp>
      <p:sp>
        <p:nvSpPr>
          <p:cNvPr id="4" name="Titre 1">
            <a:extLst>
              <a:ext uri="{FF2B5EF4-FFF2-40B4-BE49-F238E27FC236}">
                <a16:creationId xmlns:a16="http://schemas.microsoft.com/office/drawing/2014/main" id="{14F78DBD-1B81-4F00-805C-4A1F537AF84F}"/>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DEMANDE DE TRANSFERT</a:t>
            </a:r>
          </a:p>
        </p:txBody>
      </p:sp>
      <p:sp>
        <p:nvSpPr>
          <p:cNvPr id="6" name="ZoneTexte 5">
            <a:extLst>
              <a:ext uri="{FF2B5EF4-FFF2-40B4-BE49-F238E27FC236}">
                <a16:creationId xmlns:a16="http://schemas.microsoft.com/office/drawing/2014/main" id="{2C7E57B7-1DE0-429C-9290-05D627DE0481}"/>
              </a:ext>
            </a:extLst>
          </p:cNvPr>
          <p:cNvSpPr txBox="1"/>
          <p:nvPr/>
        </p:nvSpPr>
        <p:spPr>
          <a:xfrm>
            <a:off x="6096000" y="719973"/>
            <a:ext cx="5536095" cy="5632311"/>
          </a:xfrm>
          <a:prstGeom prst="rect">
            <a:avLst/>
          </a:prstGeom>
          <a:noFill/>
          <a:ln>
            <a:solidFill>
              <a:schemeClr val="accent5">
                <a:lumMod val="75000"/>
              </a:schemeClr>
            </a:solidFill>
          </a:ln>
        </p:spPr>
        <p:txBody>
          <a:bodyPr wrap="square">
            <a:spAutoFit/>
          </a:bodyPr>
          <a:lstStyle/>
          <a:p>
            <a:pPr marL="0" indent="0" algn="ctr">
              <a:buNone/>
            </a:pPr>
            <a:r>
              <a:rPr lang="fr-FR" sz="1900" b="1" i="1" u="sng" dirty="0">
                <a:sym typeface="Wingdings" panose="05000000000000000000" pitchFamily="2" charset="2"/>
              </a:rPr>
              <a:t>PARTICULARITES POUR LA LORRAINE </a:t>
            </a:r>
          </a:p>
          <a:p>
            <a:pPr marL="0" indent="0" algn="ctr">
              <a:buNone/>
            </a:pPr>
            <a:endParaRPr lang="fr-FR" sz="2000" b="1" i="1" u="sng" dirty="0">
              <a:sym typeface="Wingdings" panose="05000000000000000000" pitchFamily="2" charset="2"/>
            </a:endParaRPr>
          </a:p>
          <a:p>
            <a:pPr marL="342900" indent="-342900">
              <a:buFont typeface="Arial" panose="020B0604020202020204" pitchFamily="34" charset="0"/>
              <a:buChar char="•"/>
            </a:pPr>
            <a:r>
              <a:rPr lang="fr-FR" sz="1900" b="1" dirty="0">
                <a:sym typeface="Wingdings" panose="05000000000000000000" pitchFamily="2" charset="2"/>
              </a:rPr>
              <a:t>Appel équipe pédiatrique IIB de proximité :        </a:t>
            </a:r>
            <a:r>
              <a:rPr lang="fr-FR" sz="1900" dirty="0"/>
              <a:t>Oui </a:t>
            </a:r>
            <a:r>
              <a:rPr lang="fr-FR" sz="1900" dirty="0">
                <a:sym typeface="Wingdings" panose="05000000000000000000" pitchFamily="2" charset="2"/>
              </a:rPr>
              <a:t>   Non  </a:t>
            </a:r>
          </a:p>
          <a:p>
            <a:pPr lvl="1">
              <a:buFont typeface="Wingdings" panose="05000000000000000000" pitchFamily="2" charset="2"/>
              <a:buChar char="Ø"/>
            </a:pPr>
            <a:r>
              <a:rPr lang="fr-FR" sz="1800" dirty="0">
                <a:sym typeface="Wingdings" panose="05000000000000000000" pitchFamily="2" charset="2"/>
              </a:rPr>
              <a:t> </a:t>
            </a:r>
            <a:r>
              <a:rPr lang="fr-FR" sz="1700" dirty="0">
                <a:sym typeface="Wingdings" panose="05000000000000000000" pitchFamily="2" charset="2"/>
              </a:rPr>
              <a:t>Délai naissance – appel : …..</a:t>
            </a:r>
          </a:p>
          <a:p>
            <a:pPr lvl="1"/>
            <a:endParaRPr lang="fr-FR" sz="1400" dirty="0">
              <a:sym typeface="Wingdings" panose="05000000000000000000" pitchFamily="2" charset="2"/>
            </a:endParaRPr>
          </a:p>
          <a:p>
            <a:pPr marL="342900" indent="-342900">
              <a:buFont typeface="Arial" panose="020B0604020202020204" pitchFamily="34" charset="0"/>
              <a:buChar char="•"/>
            </a:pPr>
            <a:r>
              <a:rPr lang="fr-FR" sz="1900" b="1" dirty="0">
                <a:sym typeface="Wingdings" panose="05000000000000000000" pitchFamily="2" charset="2"/>
              </a:rPr>
              <a:t>Type III contacté par type IIB :   </a:t>
            </a:r>
            <a:r>
              <a:rPr lang="fr-FR" sz="1900" dirty="0"/>
              <a:t>Oui </a:t>
            </a:r>
            <a:r>
              <a:rPr lang="fr-FR" sz="1900" dirty="0">
                <a:sym typeface="Wingdings" panose="05000000000000000000" pitchFamily="2" charset="2"/>
              </a:rPr>
              <a:t>   Non  </a:t>
            </a:r>
          </a:p>
          <a:p>
            <a:pPr marL="342900" indent="-342900">
              <a:buFont typeface="Arial" panose="020B0604020202020204" pitchFamily="34" charset="0"/>
              <a:buChar char="•"/>
            </a:pPr>
            <a:r>
              <a:rPr lang="fr-FR" sz="1900" b="1" dirty="0">
                <a:sym typeface="Wingdings" panose="05000000000000000000" pitchFamily="2" charset="2"/>
              </a:rPr>
              <a:t>Si oui, précisez le moment de l’appel au type III :  </a:t>
            </a:r>
          </a:p>
          <a:p>
            <a:pPr marL="742950" lvl="1" indent="-285750">
              <a:buFont typeface="Wingdings" panose="05000000000000000000" pitchFamily="2" charset="2"/>
              <a:buChar char="Ø"/>
            </a:pPr>
            <a:r>
              <a:rPr lang="fr-FR" sz="1700" dirty="0">
                <a:sym typeface="Wingdings" panose="05000000000000000000" pitchFamily="2" charset="2"/>
              </a:rPr>
              <a:t>Concomitant au déclenchement du IIB	</a:t>
            </a:r>
            <a:r>
              <a:rPr lang="fr-FR" dirty="0">
                <a:sym typeface="Wingdings" panose="05000000000000000000" pitchFamily="2" charset="2"/>
              </a:rPr>
              <a:t></a:t>
            </a:r>
            <a:r>
              <a:rPr lang="fr-FR" sz="1700" dirty="0">
                <a:sym typeface="Wingdings" panose="05000000000000000000" pitchFamily="2" charset="2"/>
              </a:rPr>
              <a:t> </a:t>
            </a:r>
          </a:p>
          <a:p>
            <a:pPr marL="742950" lvl="1" indent="-285750">
              <a:buFont typeface="Wingdings" panose="05000000000000000000" pitchFamily="2" charset="2"/>
              <a:buChar char="Ø"/>
            </a:pPr>
            <a:r>
              <a:rPr lang="fr-FR" sz="1700" dirty="0">
                <a:sym typeface="Wingdings" panose="05000000000000000000" pitchFamily="2" charset="2"/>
              </a:rPr>
              <a:t>A l’arrivée sur type I			</a:t>
            </a:r>
            <a:r>
              <a:rPr lang="fr-FR" dirty="0">
                <a:sym typeface="Wingdings" panose="05000000000000000000" pitchFamily="2" charset="2"/>
              </a:rPr>
              <a:t></a:t>
            </a:r>
            <a:r>
              <a:rPr lang="fr-FR" sz="1700" dirty="0">
                <a:sym typeface="Wingdings" panose="05000000000000000000" pitchFamily="2" charset="2"/>
              </a:rPr>
              <a:t>    </a:t>
            </a:r>
          </a:p>
          <a:p>
            <a:pPr marL="742950" lvl="1" indent="-285750">
              <a:buFont typeface="Wingdings" panose="05000000000000000000" pitchFamily="2" charset="2"/>
              <a:buChar char="Ø"/>
            </a:pPr>
            <a:r>
              <a:rPr lang="fr-FR" sz="1700" dirty="0">
                <a:sym typeface="Wingdings" panose="05000000000000000000" pitchFamily="2" charset="2"/>
              </a:rPr>
              <a:t>Au départ du type I 			</a:t>
            </a:r>
            <a:r>
              <a:rPr lang="fr-FR" dirty="0">
                <a:sym typeface="Wingdings" panose="05000000000000000000" pitchFamily="2" charset="2"/>
              </a:rPr>
              <a:t></a:t>
            </a:r>
            <a:endParaRPr lang="fr-FR" sz="1700" dirty="0">
              <a:sym typeface="Wingdings" panose="05000000000000000000" pitchFamily="2" charset="2"/>
            </a:endParaRPr>
          </a:p>
          <a:p>
            <a:pPr marL="742950" lvl="1" indent="-285750">
              <a:buFont typeface="Wingdings" panose="05000000000000000000" pitchFamily="2" charset="2"/>
              <a:buChar char="Ø"/>
            </a:pPr>
            <a:r>
              <a:rPr lang="fr-FR" sz="1700" dirty="0">
                <a:sym typeface="Wingdings" panose="05000000000000000000" pitchFamily="2" charset="2"/>
              </a:rPr>
              <a:t>Dans l’heure d’arrivée sur type IIB 	</a:t>
            </a:r>
            <a:r>
              <a:rPr lang="fr-FR" dirty="0">
                <a:sym typeface="Wingdings" panose="05000000000000000000" pitchFamily="2" charset="2"/>
              </a:rPr>
              <a:t></a:t>
            </a:r>
            <a:r>
              <a:rPr lang="fr-FR" sz="1700" dirty="0">
                <a:sym typeface="Wingdings" panose="05000000000000000000" pitchFamily="2" charset="2"/>
              </a:rPr>
              <a:t>     </a:t>
            </a:r>
          </a:p>
          <a:p>
            <a:pPr marL="742950" lvl="1" indent="-285750">
              <a:buFont typeface="Wingdings" panose="05000000000000000000" pitchFamily="2" charset="2"/>
              <a:buChar char="Ø"/>
            </a:pPr>
            <a:r>
              <a:rPr lang="fr-FR" sz="1700" dirty="0">
                <a:sym typeface="Wingdings" panose="05000000000000000000" pitchFamily="2" charset="2"/>
              </a:rPr>
              <a:t>Plus d’une heure après l’arrivée sur type IIB </a:t>
            </a:r>
            <a:r>
              <a:rPr lang="fr-FR" dirty="0">
                <a:sym typeface="Wingdings" panose="05000000000000000000" pitchFamily="2" charset="2"/>
              </a:rPr>
              <a:t></a:t>
            </a:r>
            <a:endParaRPr lang="fr-FR" sz="1700" dirty="0">
              <a:sym typeface="Wingdings" panose="05000000000000000000" pitchFamily="2" charset="2"/>
            </a:endParaRPr>
          </a:p>
          <a:p>
            <a:pPr marL="1257300" lvl="2" indent="-342900">
              <a:buFont typeface="Arial" panose="020B0604020202020204" pitchFamily="34" charset="0"/>
              <a:buChar char="•"/>
            </a:pPr>
            <a:r>
              <a:rPr lang="fr-FR" sz="1500" dirty="0">
                <a:sym typeface="Wingdings" panose="05000000000000000000" pitchFamily="2" charset="2"/>
              </a:rPr>
              <a:t>Si plus d’une heure, précisez le délai entre la prise en charge par type IIB et appel au type III : .....</a:t>
            </a:r>
          </a:p>
          <a:p>
            <a:pPr lvl="2"/>
            <a:endParaRPr lang="fr-FR" sz="1400" dirty="0">
              <a:sym typeface="Wingdings" panose="05000000000000000000" pitchFamily="2" charset="2"/>
            </a:endParaRPr>
          </a:p>
          <a:p>
            <a:pPr marL="342900" indent="-342900">
              <a:buFont typeface="Arial" panose="020B0604020202020204" pitchFamily="34" charset="0"/>
              <a:buChar char="•"/>
            </a:pPr>
            <a:r>
              <a:rPr lang="fr-FR" sz="1900" b="1" dirty="0">
                <a:sym typeface="Wingdings" panose="05000000000000000000" pitchFamily="2" charset="2"/>
              </a:rPr>
              <a:t>Prise en charge par équipe pédiatrique de type IIB en relai sur le type I avant arrivée type III :                       </a:t>
            </a:r>
            <a:r>
              <a:rPr lang="fr-FR" sz="2000" dirty="0"/>
              <a:t>Oui </a:t>
            </a:r>
            <a:r>
              <a:rPr lang="fr-FR" sz="2000" dirty="0">
                <a:sym typeface="Wingdings" panose="05000000000000000000" pitchFamily="2" charset="2"/>
              </a:rPr>
              <a:t>     Non  </a:t>
            </a:r>
          </a:p>
          <a:p>
            <a:pPr lvl="1">
              <a:buFont typeface="Wingdings" panose="05000000000000000000" pitchFamily="2" charset="2"/>
              <a:buChar char="Ø"/>
            </a:pPr>
            <a:r>
              <a:rPr lang="fr-FR" sz="1700" dirty="0">
                <a:sym typeface="Wingdings" panose="05000000000000000000" pitchFamily="2" charset="2"/>
              </a:rPr>
              <a:t> Délai appel – arrivée : …..</a:t>
            </a:r>
          </a:p>
        </p:txBody>
      </p:sp>
    </p:spTree>
    <p:extLst>
      <p:ext uri="{BB962C8B-B14F-4D97-AF65-F5344CB8AC3E}">
        <p14:creationId xmlns:p14="http://schemas.microsoft.com/office/powerpoint/2010/main" val="404924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9072A3-17AF-4226-A858-F43E63989B99}"/>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3600" b="1" dirty="0"/>
          </a:p>
        </p:txBody>
      </p:sp>
      <p:sp>
        <p:nvSpPr>
          <p:cNvPr id="3" name="Espace réservé du contenu 2">
            <a:extLst>
              <a:ext uri="{FF2B5EF4-FFF2-40B4-BE49-F238E27FC236}">
                <a16:creationId xmlns:a16="http://schemas.microsoft.com/office/drawing/2014/main" id="{A995F0FB-94E4-4318-9ECB-2AEEB7F3D538}"/>
              </a:ext>
            </a:extLst>
          </p:cNvPr>
          <p:cNvSpPr txBox="1">
            <a:spLocks/>
          </p:cNvSpPr>
          <p:nvPr/>
        </p:nvSpPr>
        <p:spPr>
          <a:xfrm>
            <a:off x="1467852" y="1374390"/>
            <a:ext cx="9256295" cy="4691269"/>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pPr marL="457200" lvl="1" indent="0">
              <a:buNone/>
            </a:pPr>
            <a:endParaRPr lang="fr-FR" sz="1800" dirty="0"/>
          </a:p>
          <a:p>
            <a:r>
              <a:rPr lang="fr-FR" sz="2000" b="1" dirty="0"/>
              <a:t>Température du nouveau-né à l’arrivée du SMUR sur le site de naissance : </a:t>
            </a:r>
            <a:r>
              <a:rPr lang="fr-FR" sz="2000" dirty="0"/>
              <a:t>…..</a:t>
            </a:r>
          </a:p>
          <a:p>
            <a:pPr marL="0" indent="0">
              <a:buNone/>
            </a:pPr>
            <a:endParaRPr lang="fr-FR" sz="2000" dirty="0">
              <a:sym typeface="Wingdings" panose="05000000000000000000" pitchFamily="2" charset="2"/>
            </a:endParaRPr>
          </a:p>
          <a:p>
            <a:r>
              <a:rPr lang="fr-FR" sz="2000" b="1" dirty="0">
                <a:sym typeface="Wingdings" panose="05000000000000000000" pitchFamily="2" charset="2"/>
              </a:rPr>
              <a:t>Eléments de prise en charge par le SMUR, veuillez précisez : </a:t>
            </a:r>
            <a:r>
              <a:rPr lang="fr-FR" sz="2000" dirty="0">
                <a:sym typeface="Wingdings" panose="05000000000000000000" pitchFamily="2" charset="2"/>
              </a:rPr>
              <a:t>…..</a:t>
            </a:r>
          </a:p>
        </p:txBody>
      </p:sp>
      <p:sp>
        <p:nvSpPr>
          <p:cNvPr id="4" name="Espace réservé du numéro de diapositive 3">
            <a:extLst>
              <a:ext uri="{FF2B5EF4-FFF2-40B4-BE49-F238E27FC236}">
                <a16:creationId xmlns:a16="http://schemas.microsoft.com/office/drawing/2014/main" id="{E4306FF6-9E79-4BFB-8C50-B8C8FC0CCD4A}"/>
              </a:ext>
            </a:extLst>
          </p:cNvPr>
          <p:cNvSpPr>
            <a:spLocks noGrp="1"/>
          </p:cNvSpPr>
          <p:nvPr>
            <p:ph type="sldNum" sz="quarter" idx="12"/>
          </p:nvPr>
        </p:nvSpPr>
        <p:spPr/>
        <p:txBody>
          <a:bodyPr/>
          <a:lstStyle/>
          <a:p>
            <a:fld id="{1F296CD6-F585-4F4E-9BDC-72E84E04FBD4}" type="slidenum">
              <a:rPr lang="fr-FR" smtClean="0"/>
              <a:t>19</a:t>
            </a:fld>
            <a:endParaRPr lang="fr-FR"/>
          </a:p>
        </p:txBody>
      </p:sp>
      <p:sp>
        <p:nvSpPr>
          <p:cNvPr id="5" name="Titre 1">
            <a:extLst>
              <a:ext uri="{FF2B5EF4-FFF2-40B4-BE49-F238E27FC236}">
                <a16:creationId xmlns:a16="http://schemas.microsoft.com/office/drawing/2014/main" id="{E3FF021F-AD60-49DF-BB28-CB91EFAF43E5}"/>
              </a:ext>
            </a:extLst>
          </p:cNvPr>
          <p:cNvSpPr txBox="1">
            <a:spLocks/>
          </p:cNvSpPr>
          <p:nvPr/>
        </p:nvSpPr>
        <p:spPr>
          <a:xfrm>
            <a:off x="990600" y="5175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PRECISIONS SUR LE TRANSFERT</a:t>
            </a:r>
          </a:p>
        </p:txBody>
      </p:sp>
    </p:spTree>
    <p:extLst>
      <p:ext uri="{BB962C8B-B14F-4D97-AF65-F5344CB8AC3E}">
        <p14:creationId xmlns:p14="http://schemas.microsoft.com/office/powerpoint/2010/main" val="3665370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0A715-19DC-456A-A012-7C595873F3E0}"/>
              </a:ext>
            </a:extLst>
          </p:cNvPr>
          <p:cNvSpPr>
            <a:spLocks noGrp="1"/>
          </p:cNvSpPr>
          <p:nvPr>
            <p:ph type="title"/>
          </p:nvPr>
        </p:nvSpPr>
        <p:spPr/>
        <p:txBody>
          <a:bodyPr/>
          <a:lstStyle/>
          <a:p>
            <a:r>
              <a:rPr lang="fr-FR" sz="3600" b="1" dirty="0"/>
              <a:t>AIDE AU REMPLISSAGE</a:t>
            </a:r>
          </a:p>
        </p:txBody>
      </p:sp>
      <p:sp>
        <p:nvSpPr>
          <p:cNvPr id="3" name="Espace réservé du contenu 2">
            <a:extLst>
              <a:ext uri="{FF2B5EF4-FFF2-40B4-BE49-F238E27FC236}">
                <a16:creationId xmlns:a16="http://schemas.microsoft.com/office/drawing/2014/main" id="{B27EDEEF-B7DF-40AC-86D9-2DD5C0FD5C0A}"/>
              </a:ext>
            </a:extLst>
          </p:cNvPr>
          <p:cNvSpPr>
            <a:spLocks noGrp="1"/>
          </p:cNvSpPr>
          <p:nvPr>
            <p:ph idx="1"/>
          </p:nvPr>
        </p:nvSpPr>
        <p:spPr/>
        <p:txBody>
          <a:bodyPr>
            <a:normAutofit lnSpcReduction="10000"/>
          </a:bodyPr>
          <a:lstStyle/>
          <a:p>
            <a:r>
              <a:rPr lang="fr-FR" b="1" dirty="0"/>
              <a:t>Ce diaporama doit être utilisé pour la présentation anonyme de votre cas d’EAI ou de décès néonatal non expliqué.</a:t>
            </a:r>
          </a:p>
          <a:p>
            <a:pPr marL="0" indent="0">
              <a:buNone/>
            </a:pPr>
            <a:endParaRPr lang="fr-FR" sz="1000" dirty="0"/>
          </a:p>
          <a:p>
            <a:r>
              <a:rPr lang="fr-FR" dirty="0"/>
              <a:t>Cette présentation n’est pas figée, vous pouvez la modifier comme vous le souhaitez en rajoutant des éléments ou en supprimant les questions qui ne s’appliquent pas à votre situation.</a:t>
            </a:r>
          </a:p>
          <a:p>
            <a:pPr marL="0" indent="0">
              <a:buNone/>
            </a:pPr>
            <a:endParaRPr lang="fr-FR" sz="1000" dirty="0"/>
          </a:p>
          <a:p>
            <a:r>
              <a:rPr lang="fr-FR" b="1" dirty="0"/>
              <a:t>Suggestions pour répondre aux questions :</a:t>
            </a:r>
          </a:p>
          <a:p>
            <a:pPr lvl="1"/>
            <a:r>
              <a:rPr lang="fr-FR" dirty="0"/>
              <a:t>Effacer les propositions de réponses qui ne correspondent pas à votre situation ;</a:t>
            </a:r>
            <a:endParaRPr lang="fr-FR" b="1" dirty="0"/>
          </a:p>
          <a:p>
            <a:pPr lvl="1"/>
            <a:r>
              <a:rPr lang="fr-FR" dirty="0"/>
              <a:t>Pour les tableaux : effacer les propositions superflues ou mettre des croix dans les cases correspondantes.</a:t>
            </a:r>
          </a:p>
        </p:txBody>
      </p:sp>
      <p:sp>
        <p:nvSpPr>
          <p:cNvPr id="4" name="Espace réservé du numéro de diapositive 3">
            <a:extLst>
              <a:ext uri="{FF2B5EF4-FFF2-40B4-BE49-F238E27FC236}">
                <a16:creationId xmlns:a16="http://schemas.microsoft.com/office/drawing/2014/main" id="{834A41C5-16B1-4895-BADA-62FF1D85A70B}"/>
              </a:ext>
            </a:extLst>
          </p:cNvPr>
          <p:cNvSpPr>
            <a:spLocks noGrp="1"/>
          </p:cNvSpPr>
          <p:nvPr>
            <p:ph type="sldNum" sz="quarter" idx="12"/>
          </p:nvPr>
        </p:nvSpPr>
        <p:spPr/>
        <p:txBody>
          <a:bodyPr/>
          <a:lstStyle/>
          <a:p>
            <a:fld id="{1F296CD6-F585-4F4E-9BDC-72E84E04FBD4}" type="slidenum">
              <a:rPr lang="fr-FR" smtClean="0"/>
              <a:t>2</a:t>
            </a:fld>
            <a:endParaRPr lang="fr-FR"/>
          </a:p>
        </p:txBody>
      </p:sp>
    </p:spTree>
    <p:extLst>
      <p:ext uri="{BB962C8B-B14F-4D97-AF65-F5344CB8AC3E}">
        <p14:creationId xmlns:p14="http://schemas.microsoft.com/office/powerpoint/2010/main" val="4128166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9072A3-17AF-4226-A858-F43E63989B99}"/>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PRISE EN CHARGE EN NEONATOLOGIE (1)</a:t>
            </a:r>
          </a:p>
        </p:txBody>
      </p:sp>
      <p:sp>
        <p:nvSpPr>
          <p:cNvPr id="3" name="Espace réservé du contenu 2">
            <a:extLst>
              <a:ext uri="{FF2B5EF4-FFF2-40B4-BE49-F238E27FC236}">
                <a16:creationId xmlns:a16="http://schemas.microsoft.com/office/drawing/2014/main" id="{A995F0FB-94E4-4318-9ECB-2AEEB7F3D538}"/>
              </a:ext>
            </a:extLst>
          </p:cNvPr>
          <p:cNvSpPr txBox="1">
            <a:spLocks/>
          </p:cNvSpPr>
          <p:nvPr/>
        </p:nvSpPr>
        <p:spPr>
          <a:xfrm>
            <a:off x="1467852" y="1205948"/>
            <a:ext cx="9256295" cy="5180909"/>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pPr marL="457200" lvl="1" indent="0">
              <a:buNone/>
            </a:pPr>
            <a:endParaRPr lang="fr-FR" sz="1800" dirty="0"/>
          </a:p>
          <a:p>
            <a:r>
              <a:rPr lang="fr-FR" sz="2000" b="1" dirty="0">
                <a:sym typeface="Wingdings" panose="05000000000000000000" pitchFamily="2" charset="2"/>
              </a:rPr>
              <a:t>Alimentation du nouveau-né :     </a:t>
            </a:r>
            <a:r>
              <a:rPr lang="fr-FR" sz="2000" dirty="0">
                <a:sym typeface="Wingdings" panose="05000000000000000000" pitchFamily="2" charset="2"/>
              </a:rPr>
              <a:t>Prise de biberon</a:t>
            </a:r>
            <a:r>
              <a:rPr lang="fr-FR" sz="2000" dirty="0"/>
              <a:t> </a:t>
            </a:r>
            <a:r>
              <a:rPr lang="fr-FR" sz="2000" dirty="0">
                <a:sym typeface="Wingdings" panose="05000000000000000000" pitchFamily="2" charset="2"/>
              </a:rPr>
              <a:t></a:t>
            </a:r>
            <a:r>
              <a:rPr lang="fr-FR" sz="2000" dirty="0"/>
              <a:t>     Nécessité de gavage </a:t>
            </a:r>
            <a:r>
              <a:rPr lang="fr-FR" sz="2000" dirty="0">
                <a:sym typeface="Wingdings" panose="05000000000000000000" pitchFamily="2" charset="2"/>
              </a:rPr>
              <a:t> </a:t>
            </a:r>
          </a:p>
          <a:p>
            <a:pPr marL="0" indent="0">
              <a:buNone/>
            </a:pPr>
            <a:endParaRPr lang="fr-FR" sz="2000" b="1" dirty="0"/>
          </a:p>
          <a:p>
            <a:r>
              <a:rPr lang="fr-FR" sz="2000" b="1" dirty="0"/>
              <a:t>Administration d’un traitement anticonvulsivant :                                                            </a:t>
            </a:r>
            <a:r>
              <a:rPr lang="fr-FR" sz="2000" dirty="0"/>
              <a:t>En préventif </a:t>
            </a:r>
            <a:r>
              <a:rPr lang="fr-FR" sz="2000" dirty="0">
                <a:sym typeface="Wingdings" panose="05000000000000000000" pitchFamily="2" charset="2"/>
              </a:rPr>
              <a:t></a:t>
            </a:r>
            <a:r>
              <a:rPr lang="fr-FR" sz="2000" dirty="0"/>
              <a:t>     Car présence de convulsions </a:t>
            </a:r>
            <a:r>
              <a:rPr lang="fr-FR" sz="2000" dirty="0">
                <a:sym typeface="Wingdings" panose="05000000000000000000" pitchFamily="2" charset="2"/>
              </a:rPr>
              <a:t>     </a:t>
            </a:r>
            <a:r>
              <a:rPr lang="fr-FR" sz="2000" dirty="0"/>
              <a:t>Non administré </a:t>
            </a:r>
            <a:r>
              <a:rPr lang="fr-FR" sz="2000" dirty="0">
                <a:sym typeface="Wingdings" panose="05000000000000000000" pitchFamily="2" charset="2"/>
              </a:rPr>
              <a:t> </a:t>
            </a:r>
          </a:p>
          <a:p>
            <a:pPr marL="0" indent="0">
              <a:buNone/>
            </a:pPr>
            <a:endParaRPr lang="fr-FR" sz="2000" dirty="0">
              <a:sym typeface="Wingdings" panose="05000000000000000000" pitchFamily="2" charset="2"/>
            </a:endParaRPr>
          </a:p>
          <a:p>
            <a:r>
              <a:rPr lang="fr-FR" sz="2000" b="1" dirty="0">
                <a:sym typeface="Wingdings" panose="05000000000000000000" pitchFamily="2" charset="2"/>
              </a:rPr>
              <a:t>Si convulsions : </a:t>
            </a:r>
          </a:p>
          <a:p>
            <a:pPr lvl="1">
              <a:buFont typeface="Wingdings" panose="05000000000000000000" pitchFamily="2" charset="2"/>
              <a:buChar char="Ø"/>
            </a:pPr>
            <a:r>
              <a:rPr lang="fr-FR" sz="1800" dirty="0">
                <a:sym typeface="Wingdings" panose="05000000000000000000" pitchFamily="2" charset="2"/>
              </a:rPr>
              <a:t>Délai de mise en route du traitement : …</a:t>
            </a:r>
          </a:p>
          <a:p>
            <a:pPr marL="457200" lvl="1" indent="0">
              <a:buNone/>
            </a:pPr>
            <a:endParaRPr lang="fr-FR" sz="1800" dirty="0">
              <a:sym typeface="Wingdings" panose="05000000000000000000" pitchFamily="2" charset="2"/>
            </a:endParaRPr>
          </a:p>
          <a:p>
            <a:r>
              <a:rPr lang="fr-FR" sz="2000" b="1" dirty="0">
                <a:sym typeface="Wingdings" panose="05000000000000000000" pitchFamily="2" charset="2"/>
              </a:rPr>
              <a:t>Autres éléments de la prise en charge thérapeutique, précisez : </a:t>
            </a:r>
            <a:r>
              <a:rPr lang="fr-FR" sz="2000" dirty="0">
                <a:sym typeface="Wingdings" panose="05000000000000000000" pitchFamily="2" charset="2"/>
              </a:rPr>
              <a:t>…..</a:t>
            </a:r>
          </a:p>
        </p:txBody>
      </p:sp>
      <p:sp>
        <p:nvSpPr>
          <p:cNvPr id="4" name="Espace réservé du numéro de diapositive 3">
            <a:extLst>
              <a:ext uri="{FF2B5EF4-FFF2-40B4-BE49-F238E27FC236}">
                <a16:creationId xmlns:a16="http://schemas.microsoft.com/office/drawing/2014/main" id="{E4306FF6-9E79-4BFB-8C50-B8C8FC0CCD4A}"/>
              </a:ext>
            </a:extLst>
          </p:cNvPr>
          <p:cNvSpPr>
            <a:spLocks noGrp="1"/>
          </p:cNvSpPr>
          <p:nvPr>
            <p:ph type="sldNum" sz="quarter" idx="12"/>
          </p:nvPr>
        </p:nvSpPr>
        <p:spPr/>
        <p:txBody>
          <a:bodyPr/>
          <a:lstStyle/>
          <a:p>
            <a:fld id="{1F296CD6-F585-4F4E-9BDC-72E84E04FBD4}" type="slidenum">
              <a:rPr lang="fr-FR" smtClean="0"/>
              <a:t>20</a:t>
            </a:fld>
            <a:endParaRPr lang="fr-FR"/>
          </a:p>
        </p:txBody>
      </p:sp>
    </p:spTree>
    <p:extLst>
      <p:ext uri="{BB962C8B-B14F-4D97-AF65-F5344CB8AC3E}">
        <p14:creationId xmlns:p14="http://schemas.microsoft.com/office/powerpoint/2010/main" val="1188956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C64B68-D8E9-461A-9F58-5EC3AA040DF2}"/>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PRISE EN CHARGE EN NEONATOLOGIE (2)</a:t>
            </a:r>
          </a:p>
        </p:txBody>
      </p:sp>
      <p:sp>
        <p:nvSpPr>
          <p:cNvPr id="3" name="Espace réservé du contenu 2">
            <a:extLst>
              <a:ext uri="{FF2B5EF4-FFF2-40B4-BE49-F238E27FC236}">
                <a16:creationId xmlns:a16="http://schemas.microsoft.com/office/drawing/2014/main" id="{18A726E3-60A9-4288-B834-9939D0F1F209}"/>
              </a:ext>
            </a:extLst>
          </p:cNvPr>
          <p:cNvSpPr txBox="1">
            <a:spLocks/>
          </p:cNvSpPr>
          <p:nvPr/>
        </p:nvSpPr>
        <p:spPr>
          <a:xfrm>
            <a:off x="838200" y="1220788"/>
            <a:ext cx="10515600" cy="4987507"/>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EEG réalisée :     </a:t>
            </a:r>
            <a:r>
              <a:rPr lang="fr-FR" sz="2000" dirty="0"/>
              <a:t>Oui </a:t>
            </a:r>
            <a:r>
              <a:rPr lang="fr-FR" sz="2000" dirty="0">
                <a:sym typeface="Wingdings" panose="05000000000000000000" pitchFamily="2" charset="2"/>
              </a:rPr>
              <a:t>     Non  </a:t>
            </a:r>
          </a:p>
          <a:p>
            <a:r>
              <a:rPr lang="fr-FR" sz="2000" b="1" dirty="0">
                <a:sym typeface="Wingdings" panose="05000000000000000000" pitchFamily="2" charset="2"/>
              </a:rPr>
              <a:t>Si oui : </a:t>
            </a:r>
          </a:p>
          <a:p>
            <a:pPr lvl="1">
              <a:buFont typeface="Wingdings" panose="05000000000000000000" pitchFamily="2" charset="2"/>
              <a:buChar char="Ø"/>
            </a:pPr>
            <a:r>
              <a:rPr lang="fr-FR" sz="1800" dirty="0">
                <a:sym typeface="Wingdings" panose="05000000000000000000" pitchFamily="2" charset="2"/>
              </a:rPr>
              <a:t>Délai naissance – EEG : …..</a:t>
            </a:r>
          </a:p>
          <a:p>
            <a:pPr lvl="1">
              <a:buFont typeface="Wingdings" panose="05000000000000000000" pitchFamily="2" charset="2"/>
              <a:buChar char="Ø"/>
            </a:pPr>
            <a:r>
              <a:rPr lang="fr-FR" sz="1800" dirty="0">
                <a:sym typeface="Wingdings" panose="05000000000000000000" pitchFamily="2" charset="2"/>
              </a:rPr>
              <a:t>Indications, précisez : …..</a:t>
            </a:r>
          </a:p>
          <a:p>
            <a:pPr lvl="1">
              <a:buFont typeface="Wingdings" panose="05000000000000000000" pitchFamily="2" charset="2"/>
              <a:buChar char="Ø"/>
            </a:pPr>
            <a:r>
              <a:rPr lang="fr-FR" sz="1800" dirty="0">
                <a:sym typeface="Wingdings" panose="05000000000000000000" pitchFamily="2" charset="2"/>
              </a:rPr>
              <a:t>Résultats du tracé :     Normal      Modérément anormal      Sévèrement anormal  </a:t>
            </a:r>
          </a:p>
          <a:p>
            <a:pPr lvl="1">
              <a:buFont typeface="Wingdings" panose="05000000000000000000" pitchFamily="2" charset="2"/>
              <a:buChar char="Ø"/>
            </a:pPr>
            <a:endParaRPr lang="fr-FR" sz="1400" dirty="0">
              <a:sym typeface="Wingdings" panose="05000000000000000000" pitchFamily="2" charset="2"/>
            </a:endParaRPr>
          </a:p>
          <a:p>
            <a:r>
              <a:rPr lang="fr-FR" sz="2000" b="1" dirty="0"/>
              <a:t>EEG d’amplitude réalisée :     </a:t>
            </a:r>
            <a:r>
              <a:rPr lang="fr-FR" sz="2000" dirty="0"/>
              <a:t>Oui </a:t>
            </a:r>
            <a:r>
              <a:rPr lang="fr-FR" sz="2000" dirty="0">
                <a:sym typeface="Wingdings" panose="05000000000000000000" pitchFamily="2" charset="2"/>
              </a:rPr>
              <a:t>     Non  </a:t>
            </a:r>
          </a:p>
          <a:p>
            <a:r>
              <a:rPr lang="fr-FR" sz="2000" b="1" dirty="0">
                <a:sym typeface="Wingdings" panose="05000000000000000000" pitchFamily="2" charset="2"/>
              </a:rPr>
              <a:t>Si oui : </a:t>
            </a:r>
          </a:p>
          <a:p>
            <a:pPr lvl="1">
              <a:buFont typeface="Wingdings" panose="05000000000000000000" pitchFamily="2" charset="2"/>
              <a:buChar char="Ø"/>
            </a:pPr>
            <a:r>
              <a:rPr lang="fr-FR" sz="1800" dirty="0">
                <a:sym typeface="Wingdings" panose="05000000000000000000" pitchFamily="2" charset="2"/>
              </a:rPr>
              <a:t>Délai naissance – </a:t>
            </a:r>
            <a:r>
              <a:rPr lang="fr-FR" sz="1800" dirty="0" err="1">
                <a:sym typeface="Wingdings" panose="05000000000000000000" pitchFamily="2" charset="2"/>
              </a:rPr>
              <a:t>aEEG</a:t>
            </a:r>
            <a:r>
              <a:rPr lang="fr-FR" sz="1800" dirty="0">
                <a:sym typeface="Wingdings" panose="05000000000000000000" pitchFamily="2" charset="2"/>
              </a:rPr>
              <a:t> : …..</a:t>
            </a:r>
          </a:p>
          <a:p>
            <a:pPr lvl="1">
              <a:buFont typeface="Wingdings" panose="05000000000000000000" pitchFamily="2" charset="2"/>
              <a:buChar char="Ø"/>
            </a:pPr>
            <a:r>
              <a:rPr lang="fr-FR" sz="1800" dirty="0">
                <a:sym typeface="Wingdings" panose="05000000000000000000" pitchFamily="2" charset="2"/>
              </a:rPr>
              <a:t>Indications, précisez : …..</a:t>
            </a:r>
          </a:p>
          <a:p>
            <a:pPr lvl="1">
              <a:buFont typeface="Wingdings" panose="05000000000000000000" pitchFamily="2" charset="2"/>
              <a:buChar char="Ø"/>
            </a:pPr>
            <a:r>
              <a:rPr lang="fr-FR" sz="1800" dirty="0">
                <a:sym typeface="Wingdings" panose="05000000000000000000" pitchFamily="2" charset="2"/>
              </a:rPr>
              <a:t>Résultats du tracé :     Normal      Modérément altéré      Sévèrement altéré  </a:t>
            </a:r>
          </a:p>
          <a:p>
            <a:pPr lvl="1">
              <a:buFont typeface="Wingdings" panose="05000000000000000000" pitchFamily="2" charset="2"/>
              <a:buChar char="Ø"/>
            </a:pPr>
            <a:endParaRPr lang="fr-FR" sz="1800" dirty="0">
              <a:sym typeface="Wingdings" panose="05000000000000000000" pitchFamily="2" charset="2"/>
            </a:endParaRPr>
          </a:p>
          <a:p>
            <a:r>
              <a:rPr lang="fr-FR" sz="2000" b="1" dirty="0">
                <a:sym typeface="Wingdings" panose="05000000000000000000" pitchFamily="2" charset="2"/>
              </a:rPr>
              <a:t>Classification de </a:t>
            </a:r>
            <a:r>
              <a:rPr lang="fr-FR" sz="2000" b="1" dirty="0" err="1">
                <a:sym typeface="Wingdings" panose="05000000000000000000" pitchFamily="2" charset="2"/>
              </a:rPr>
              <a:t>Sarnat</a:t>
            </a:r>
            <a:r>
              <a:rPr lang="fr-FR" sz="2000" b="1" dirty="0">
                <a:sym typeface="Wingdings" panose="05000000000000000000" pitchFamily="2" charset="2"/>
              </a:rPr>
              <a:t> :     EAI mineure      EAI modérée      EAI sévère  </a:t>
            </a:r>
          </a:p>
          <a:p>
            <a:endParaRPr lang="fr-FR" sz="2000" dirty="0">
              <a:sym typeface="Wingdings" panose="05000000000000000000" pitchFamily="2" charset="2"/>
            </a:endParaRPr>
          </a:p>
          <a:p>
            <a:endParaRPr lang="fr-FR" sz="1400" dirty="0">
              <a:sym typeface="Wingdings" panose="05000000000000000000" pitchFamily="2" charset="2"/>
            </a:endParaRPr>
          </a:p>
        </p:txBody>
      </p:sp>
      <p:sp>
        <p:nvSpPr>
          <p:cNvPr id="4" name="Espace réservé du numéro de diapositive 3">
            <a:extLst>
              <a:ext uri="{FF2B5EF4-FFF2-40B4-BE49-F238E27FC236}">
                <a16:creationId xmlns:a16="http://schemas.microsoft.com/office/drawing/2014/main" id="{89B618CD-A961-40D4-90A8-E4D03C5776C6}"/>
              </a:ext>
            </a:extLst>
          </p:cNvPr>
          <p:cNvSpPr>
            <a:spLocks noGrp="1"/>
          </p:cNvSpPr>
          <p:nvPr>
            <p:ph type="sldNum" sz="quarter" idx="12"/>
          </p:nvPr>
        </p:nvSpPr>
        <p:spPr/>
        <p:txBody>
          <a:bodyPr/>
          <a:lstStyle/>
          <a:p>
            <a:fld id="{1F296CD6-F585-4F4E-9BDC-72E84E04FBD4}" type="slidenum">
              <a:rPr lang="fr-FR" smtClean="0"/>
              <a:t>21</a:t>
            </a:fld>
            <a:endParaRPr lang="fr-FR"/>
          </a:p>
        </p:txBody>
      </p:sp>
    </p:spTree>
    <p:extLst>
      <p:ext uri="{BB962C8B-B14F-4D97-AF65-F5344CB8AC3E}">
        <p14:creationId xmlns:p14="http://schemas.microsoft.com/office/powerpoint/2010/main" val="1907054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E3CB7C-2564-45ED-9E06-CB2A1299CB7A}"/>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PRISE EN CHARGE EN NEONATOLOGIE (3)</a:t>
            </a:r>
          </a:p>
          <a:p>
            <a:endParaRPr lang="fr-FR" sz="3600" b="1" dirty="0"/>
          </a:p>
        </p:txBody>
      </p:sp>
      <p:sp>
        <p:nvSpPr>
          <p:cNvPr id="3" name="Espace réservé du contenu 2">
            <a:extLst>
              <a:ext uri="{FF2B5EF4-FFF2-40B4-BE49-F238E27FC236}">
                <a16:creationId xmlns:a16="http://schemas.microsoft.com/office/drawing/2014/main" id="{9B12FD11-9E28-45BF-BA12-B845A254C9F8}"/>
              </a:ext>
            </a:extLst>
          </p:cNvPr>
          <p:cNvSpPr txBox="1">
            <a:spLocks/>
          </p:cNvSpPr>
          <p:nvPr/>
        </p:nvSpPr>
        <p:spPr>
          <a:xfrm>
            <a:off x="838200" y="1220788"/>
            <a:ext cx="10515600" cy="4987507"/>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Mise sous hypothermie thérapeutique (HT) :     </a:t>
            </a:r>
            <a:r>
              <a:rPr lang="fr-FR" sz="2000" dirty="0"/>
              <a:t>Oui </a:t>
            </a:r>
            <a:r>
              <a:rPr lang="fr-FR" sz="2000" dirty="0">
                <a:sym typeface="Wingdings" panose="05000000000000000000" pitchFamily="2" charset="2"/>
              </a:rPr>
              <a:t>     Non  </a:t>
            </a:r>
          </a:p>
          <a:p>
            <a:pPr lvl="1">
              <a:buFont typeface="Wingdings" panose="05000000000000000000" pitchFamily="2" charset="2"/>
              <a:buChar char="Ø"/>
            </a:pPr>
            <a:r>
              <a:rPr lang="fr-FR" sz="1800" dirty="0">
                <a:sym typeface="Wingdings" panose="05000000000000000000" pitchFamily="2" charset="2"/>
              </a:rPr>
              <a:t>Si oui, délai naissance – HT : …..</a:t>
            </a:r>
          </a:p>
          <a:p>
            <a:pPr lvl="1">
              <a:buFont typeface="Wingdings" panose="05000000000000000000" pitchFamily="2" charset="2"/>
              <a:buChar char="Ø"/>
            </a:pPr>
            <a:r>
              <a:rPr lang="fr-FR" sz="1800" dirty="0">
                <a:sym typeface="Wingdings" panose="05000000000000000000" pitchFamily="2" charset="2"/>
              </a:rPr>
              <a:t>Si non, motif : …..</a:t>
            </a:r>
          </a:p>
          <a:p>
            <a:pPr lvl="1">
              <a:buFont typeface="Wingdings" panose="05000000000000000000" pitchFamily="2" charset="2"/>
              <a:buChar char="Ø"/>
            </a:pPr>
            <a:r>
              <a:rPr lang="fr-FR" sz="1800" dirty="0">
                <a:sym typeface="Wingdings" panose="05000000000000000000" pitchFamily="2" charset="2"/>
              </a:rPr>
              <a:t>Durée de l’HT : …..</a:t>
            </a:r>
          </a:p>
          <a:p>
            <a:pPr lvl="1">
              <a:buFont typeface="Wingdings" panose="05000000000000000000" pitchFamily="2" charset="2"/>
              <a:buChar char="Ø"/>
            </a:pPr>
            <a:r>
              <a:rPr lang="fr-FR" sz="1800" dirty="0">
                <a:sym typeface="Wingdings" panose="05000000000000000000" pitchFamily="2" charset="2"/>
              </a:rPr>
              <a:t>Motif de l’arrêt de l’HT : …..</a:t>
            </a:r>
            <a:endParaRPr lang="fr-FR" sz="1400" dirty="0">
              <a:sym typeface="Wingdings" panose="05000000000000000000" pitchFamily="2" charset="2"/>
            </a:endParaRPr>
          </a:p>
          <a:p>
            <a:r>
              <a:rPr lang="fr-FR" sz="2000" b="1" dirty="0"/>
              <a:t>Défaillance multi viscérale au cours des 3 premiers jours de vie :     </a:t>
            </a:r>
            <a:r>
              <a:rPr lang="fr-FR" sz="2000" dirty="0"/>
              <a:t>Oui </a:t>
            </a:r>
            <a:r>
              <a:rPr lang="fr-FR" sz="2000" dirty="0">
                <a:sym typeface="Wingdings" panose="05000000000000000000" pitchFamily="2" charset="2"/>
              </a:rPr>
              <a:t>     Non  </a:t>
            </a:r>
          </a:p>
          <a:p>
            <a:r>
              <a:rPr lang="fr-FR" sz="2000" b="1" dirty="0">
                <a:sym typeface="Wingdings" panose="05000000000000000000" pitchFamily="2" charset="2"/>
              </a:rPr>
              <a:t>Si oui : </a:t>
            </a:r>
          </a:p>
          <a:p>
            <a:pPr lvl="1">
              <a:buFont typeface="Wingdings" panose="05000000000000000000" pitchFamily="2" charset="2"/>
              <a:buChar char="Ø"/>
            </a:pPr>
            <a:r>
              <a:rPr lang="fr-FR" sz="1800" dirty="0">
                <a:sym typeface="Wingdings" panose="05000000000000000000" pitchFamily="2" charset="2"/>
              </a:rPr>
              <a:t>Anurie 			 </a:t>
            </a:r>
          </a:p>
          <a:p>
            <a:pPr lvl="1">
              <a:buFont typeface="Wingdings" panose="05000000000000000000" pitchFamily="2" charset="2"/>
              <a:buChar char="Ø"/>
            </a:pPr>
            <a:r>
              <a:rPr lang="fr-FR" sz="1800" dirty="0">
                <a:sym typeface="Wingdings" panose="05000000000000000000" pitchFamily="2" charset="2"/>
              </a:rPr>
              <a:t>Troubles de la coagulation	 </a:t>
            </a:r>
          </a:p>
          <a:p>
            <a:pPr lvl="1">
              <a:buFont typeface="Wingdings" panose="05000000000000000000" pitchFamily="2" charset="2"/>
              <a:buChar char="Ø"/>
            </a:pPr>
            <a:r>
              <a:rPr lang="fr-FR" sz="1800" dirty="0">
                <a:sym typeface="Wingdings" panose="05000000000000000000" pitchFamily="2" charset="2"/>
              </a:rPr>
              <a:t>HTAP 			 </a:t>
            </a:r>
          </a:p>
          <a:p>
            <a:pPr lvl="1">
              <a:buFont typeface="Wingdings" panose="05000000000000000000" pitchFamily="2" charset="2"/>
              <a:buChar char="Ø"/>
            </a:pPr>
            <a:r>
              <a:rPr lang="fr-FR" sz="1800" dirty="0">
                <a:sym typeface="Wingdings" panose="05000000000000000000" pitchFamily="2" charset="2"/>
              </a:rPr>
              <a:t>Défaillance myocardique 	 </a:t>
            </a:r>
          </a:p>
          <a:p>
            <a:pPr lvl="1">
              <a:buFont typeface="Wingdings" panose="05000000000000000000" pitchFamily="2" charset="2"/>
              <a:buChar char="Ø"/>
            </a:pPr>
            <a:r>
              <a:rPr lang="fr-FR" sz="1800" dirty="0">
                <a:sym typeface="Wingdings" panose="05000000000000000000" pitchFamily="2" charset="2"/>
              </a:rPr>
              <a:t>Autre, précisez : …..</a:t>
            </a:r>
          </a:p>
          <a:p>
            <a:endParaRPr lang="fr-FR" sz="2000" dirty="0">
              <a:sym typeface="Wingdings" panose="05000000000000000000" pitchFamily="2" charset="2"/>
            </a:endParaRPr>
          </a:p>
          <a:p>
            <a:endParaRPr lang="fr-FR" sz="1400" dirty="0">
              <a:sym typeface="Wingdings" panose="05000000000000000000" pitchFamily="2" charset="2"/>
            </a:endParaRPr>
          </a:p>
        </p:txBody>
      </p:sp>
      <p:sp>
        <p:nvSpPr>
          <p:cNvPr id="4" name="Espace réservé du numéro de diapositive 3">
            <a:extLst>
              <a:ext uri="{FF2B5EF4-FFF2-40B4-BE49-F238E27FC236}">
                <a16:creationId xmlns:a16="http://schemas.microsoft.com/office/drawing/2014/main" id="{48EFF463-4B49-4A78-B956-E9B3AC34B043}"/>
              </a:ext>
            </a:extLst>
          </p:cNvPr>
          <p:cNvSpPr>
            <a:spLocks noGrp="1"/>
          </p:cNvSpPr>
          <p:nvPr>
            <p:ph type="sldNum" sz="quarter" idx="12"/>
          </p:nvPr>
        </p:nvSpPr>
        <p:spPr/>
        <p:txBody>
          <a:bodyPr/>
          <a:lstStyle/>
          <a:p>
            <a:fld id="{1F296CD6-F585-4F4E-9BDC-72E84E04FBD4}" type="slidenum">
              <a:rPr lang="fr-FR" smtClean="0"/>
              <a:t>22</a:t>
            </a:fld>
            <a:endParaRPr lang="fr-FR"/>
          </a:p>
        </p:txBody>
      </p:sp>
    </p:spTree>
    <p:extLst>
      <p:ext uri="{BB962C8B-B14F-4D97-AF65-F5344CB8AC3E}">
        <p14:creationId xmlns:p14="http://schemas.microsoft.com/office/powerpoint/2010/main" val="878243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39DB2C-661D-46F7-86F8-C7E5291E2A9F}"/>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EVOLUTION DE L’ENFANT</a:t>
            </a:r>
          </a:p>
        </p:txBody>
      </p:sp>
      <p:sp>
        <p:nvSpPr>
          <p:cNvPr id="3" name="Espace réservé du contenu 2">
            <a:extLst>
              <a:ext uri="{FF2B5EF4-FFF2-40B4-BE49-F238E27FC236}">
                <a16:creationId xmlns:a16="http://schemas.microsoft.com/office/drawing/2014/main" id="{13CD94E9-6BB3-4C7C-973B-5F2961150ABF}"/>
              </a:ext>
            </a:extLst>
          </p:cNvPr>
          <p:cNvSpPr txBox="1">
            <a:spLocks/>
          </p:cNvSpPr>
          <p:nvPr/>
        </p:nvSpPr>
        <p:spPr>
          <a:xfrm>
            <a:off x="838200" y="1074821"/>
            <a:ext cx="6251713" cy="5418053"/>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IRM cérébrale réalisée :     </a:t>
            </a:r>
            <a:r>
              <a:rPr lang="fr-FR" sz="2000" dirty="0"/>
              <a:t>Oui </a:t>
            </a:r>
            <a:r>
              <a:rPr lang="fr-FR" sz="2000" dirty="0">
                <a:sym typeface="Wingdings" panose="05000000000000000000" pitchFamily="2" charset="2"/>
              </a:rPr>
              <a:t>     Non </a:t>
            </a:r>
          </a:p>
          <a:p>
            <a:r>
              <a:rPr lang="fr-FR" sz="2000" b="1" dirty="0">
                <a:sym typeface="Wingdings" panose="05000000000000000000" pitchFamily="2" charset="2"/>
              </a:rPr>
              <a:t>Si oui :  </a:t>
            </a:r>
          </a:p>
          <a:p>
            <a:pPr lvl="1">
              <a:buFont typeface="Wingdings" panose="05000000000000000000" pitchFamily="2" charset="2"/>
              <a:buChar char="Ø"/>
            </a:pPr>
            <a:r>
              <a:rPr lang="fr-FR" sz="1800" dirty="0">
                <a:sym typeface="Wingdings" panose="05000000000000000000" pitchFamily="2" charset="2"/>
              </a:rPr>
              <a:t>IRM normale			</a:t>
            </a:r>
          </a:p>
          <a:p>
            <a:pPr lvl="1">
              <a:buFont typeface="Wingdings" panose="05000000000000000000" pitchFamily="2" charset="2"/>
              <a:buChar char="Ø"/>
            </a:pPr>
            <a:r>
              <a:rPr lang="fr-FR" sz="1800" dirty="0">
                <a:sym typeface="Wingdings" panose="05000000000000000000" pitchFamily="2" charset="2"/>
              </a:rPr>
              <a:t>Atteinte des noyaux gris centraux 	</a:t>
            </a:r>
          </a:p>
          <a:p>
            <a:pPr lvl="1">
              <a:buFont typeface="Wingdings" panose="05000000000000000000" pitchFamily="2" charset="2"/>
              <a:buChar char="Ø"/>
            </a:pPr>
            <a:r>
              <a:rPr lang="fr-FR" sz="1800" dirty="0">
                <a:sym typeface="Wingdings" panose="05000000000000000000" pitchFamily="2" charset="2"/>
              </a:rPr>
              <a:t>Atteinte corticale isolée 		</a:t>
            </a:r>
          </a:p>
          <a:p>
            <a:pPr lvl="1">
              <a:buFont typeface="Wingdings" panose="05000000000000000000" pitchFamily="2" charset="2"/>
              <a:buChar char="Ø"/>
            </a:pPr>
            <a:r>
              <a:rPr lang="fr-FR" sz="1800" dirty="0">
                <a:sym typeface="Wingdings" panose="05000000000000000000" pitchFamily="2" charset="2"/>
              </a:rPr>
              <a:t>Atteinte cérébrale diffuse 		</a:t>
            </a:r>
          </a:p>
          <a:p>
            <a:r>
              <a:rPr lang="fr-FR" sz="2000" b="1" dirty="0">
                <a:sym typeface="Wingdings" panose="05000000000000000000" pitchFamily="2" charset="2"/>
              </a:rPr>
              <a:t>Issue au cours de l’hospitalisation :   </a:t>
            </a:r>
            <a:r>
              <a:rPr lang="fr-FR" sz="2000" dirty="0">
                <a:sym typeface="Wingdings" panose="05000000000000000000" pitchFamily="2" charset="2"/>
              </a:rPr>
              <a:t>Décès</a:t>
            </a:r>
            <a:r>
              <a:rPr lang="fr-FR" sz="2000" dirty="0"/>
              <a:t> </a:t>
            </a:r>
            <a:r>
              <a:rPr lang="fr-FR" sz="2000" dirty="0">
                <a:sym typeface="Wingdings" panose="05000000000000000000" pitchFamily="2" charset="2"/>
              </a:rPr>
              <a:t>   Survie  </a:t>
            </a:r>
          </a:p>
          <a:p>
            <a:r>
              <a:rPr lang="fr-FR" sz="2000" b="1" dirty="0">
                <a:sym typeface="Wingdings" panose="05000000000000000000" pitchFamily="2" charset="2"/>
              </a:rPr>
              <a:t>Si décès :</a:t>
            </a:r>
          </a:p>
          <a:p>
            <a:pPr lvl="1">
              <a:buFont typeface="Wingdings" panose="05000000000000000000" pitchFamily="2" charset="2"/>
              <a:buChar char="Ø"/>
            </a:pPr>
            <a:r>
              <a:rPr lang="fr-FR" sz="1800" dirty="0">
                <a:sym typeface="Wingdings" panose="05000000000000000000" pitchFamily="2" charset="2"/>
              </a:rPr>
              <a:t>Délai naissance - décès : ….. jours ou heures</a:t>
            </a:r>
          </a:p>
          <a:p>
            <a:pPr lvl="1">
              <a:buFont typeface="Wingdings" panose="05000000000000000000" pitchFamily="2" charset="2"/>
              <a:buChar char="Ø"/>
            </a:pPr>
            <a:r>
              <a:rPr lang="fr-FR" sz="1800" dirty="0">
                <a:sym typeface="Wingdings" panose="05000000000000000000" pitchFamily="2" charset="2"/>
              </a:rPr>
              <a:t>Fœtopathologie réalisée :     Oui     Non </a:t>
            </a:r>
          </a:p>
          <a:p>
            <a:pPr lvl="2">
              <a:buFont typeface="Courier New" panose="02070309020205020404" pitchFamily="49" charset="0"/>
              <a:buChar char="o"/>
            </a:pPr>
            <a:r>
              <a:rPr lang="fr-FR" sz="1600" dirty="0">
                <a:sym typeface="Wingdings" panose="05000000000000000000" pitchFamily="2" charset="2"/>
              </a:rPr>
              <a:t>Si oui, précisez les résultats : …..</a:t>
            </a:r>
          </a:p>
          <a:p>
            <a:pPr marL="914400" lvl="2" indent="0">
              <a:buNone/>
            </a:pPr>
            <a:endParaRPr lang="fr-FR" sz="1600" dirty="0">
              <a:sym typeface="Wingdings" panose="05000000000000000000" pitchFamily="2" charset="2"/>
            </a:endParaRPr>
          </a:p>
          <a:p>
            <a:r>
              <a:rPr lang="fr-FR" sz="2000" b="1" dirty="0">
                <a:sym typeface="Wingdings" panose="05000000000000000000" pitchFamily="2" charset="2"/>
              </a:rPr>
              <a:t>Si survie : </a:t>
            </a:r>
          </a:p>
          <a:p>
            <a:pPr lvl="1">
              <a:buFont typeface="Wingdings" panose="05000000000000000000" pitchFamily="2" charset="2"/>
              <a:buChar char="Ø"/>
            </a:pPr>
            <a:r>
              <a:rPr lang="fr-FR" sz="1800" dirty="0">
                <a:sym typeface="Wingdings" panose="05000000000000000000" pitchFamily="2" charset="2"/>
              </a:rPr>
              <a:t>Inclusion dans un Réseau de Suivi des Enfants Vulnérables (RSEV) ou planification d’un suivi spécifique :                   </a:t>
            </a:r>
            <a:r>
              <a:rPr lang="fr-FR" sz="1800" dirty="0"/>
              <a:t>Oui </a:t>
            </a:r>
            <a:r>
              <a:rPr lang="fr-FR" sz="1800" dirty="0">
                <a:sym typeface="Wingdings" panose="05000000000000000000" pitchFamily="2" charset="2"/>
              </a:rPr>
              <a:t>   Non </a:t>
            </a:r>
          </a:p>
        </p:txBody>
      </p:sp>
      <p:sp>
        <p:nvSpPr>
          <p:cNvPr id="4" name="Espace réservé du numéro de diapositive 3">
            <a:extLst>
              <a:ext uri="{FF2B5EF4-FFF2-40B4-BE49-F238E27FC236}">
                <a16:creationId xmlns:a16="http://schemas.microsoft.com/office/drawing/2014/main" id="{6F95C1A1-DA02-48FB-ACF7-22B9352B88C7}"/>
              </a:ext>
            </a:extLst>
          </p:cNvPr>
          <p:cNvSpPr>
            <a:spLocks noGrp="1"/>
          </p:cNvSpPr>
          <p:nvPr>
            <p:ph type="sldNum" sz="quarter" idx="12"/>
          </p:nvPr>
        </p:nvSpPr>
        <p:spPr/>
        <p:txBody>
          <a:bodyPr/>
          <a:lstStyle/>
          <a:p>
            <a:fld id="{1F296CD6-F585-4F4E-9BDC-72E84E04FBD4}" type="slidenum">
              <a:rPr lang="fr-FR" smtClean="0"/>
              <a:t>23</a:t>
            </a:fld>
            <a:endParaRPr lang="fr-FR"/>
          </a:p>
        </p:txBody>
      </p:sp>
      <p:sp>
        <p:nvSpPr>
          <p:cNvPr id="5" name="ZoneTexte 4">
            <a:extLst>
              <a:ext uri="{FF2B5EF4-FFF2-40B4-BE49-F238E27FC236}">
                <a16:creationId xmlns:a16="http://schemas.microsoft.com/office/drawing/2014/main" id="{82426195-C9D5-428F-B7ED-B08DBF57C5AB}"/>
              </a:ext>
            </a:extLst>
          </p:cNvPr>
          <p:cNvSpPr txBox="1"/>
          <p:nvPr/>
        </p:nvSpPr>
        <p:spPr>
          <a:xfrm>
            <a:off x="7250181" y="1798688"/>
            <a:ext cx="3943350" cy="3970318"/>
          </a:xfrm>
          <a:prstGeom prst="rect">
            <a:avLst/>
          </a:prstGeom>
          <a:noFill/>
          <a:ln>
            <a:solidFill>
              <a:schemeClr val="accent1"/>
            </a:solidFill>
          </a:ln>
        </p:spPr>
        <p:txBody>
          <a:bodyPr wrap="square" rtlCol="0">
            <a:spAutoFit/>
          </a:bodyPr>
          <a:lstStyle/>
          <a:p>
            <a:endParaRPr lang="fr-FR" sz="1800" b="1" dirty="0">
              <a:sym typeface="Wingdings" panose="05000000000000000000" pitchFamily="2" charset="2"/>
            </a:endParaRPr>
          </a:p>
          <a:p>
            <a:pPr marL="285750" indent="-285750">
              <a:buFont typeface="Arial" panose="020B0604020202020204" pitchFamily="34" charset="0"/>
              <a:buChar char="•"/>
            </a:pPr>
            <a:r>
              <a:rPr lang="fr-FR" sz="1800" b="1" dirty="0">
                <a:sym typeface="Wingdings" panose="05000000000000000000" pitchFamily="2" charset="2"/>
              </a:rPr>
              <a:t>Autres éléments marquants, précisez : </a:t>
            </a:r>
            <a:r>
              <a:rPr lang="fr-FR" sz="1800" dirty="0">
                <a:sym typeface="Wingdings" panose="05000000000000000000" pitchFamily="2" charset="2"/>
              </a:rPr>
              <a:t>…..</a:t>
            </a:r>
          </a:p>
          <a:p>
            <a:endParaRPr lang="fr-FR" sz="1800" dirty="0">
              <a:sym typeface="Wingdings" panose="05000000000000000000" pitchFamily="2" charset="2"/>
            </a:endParaRPr>
          </a:p>
          <a:p>
            <a:endParaRPr lang="fr-FR" dirty="0">
              <a:sym typeface="Wingdings" panose="05000000000000000000" pitchFamily="2" charset="2"/>
            </a:endParaRPr>
          </a:p>
          <a:p>
            <a:endParaRPr lang="fr-FR" sz="1800" dirty="0">
              <a:sym typeface="Wingdings" panose="05000000000000000000" pitchFamily="2" charset="2"/>
            </a:endParaRPr>
          </a:p>
          <a:p>
            <a:endParaRPr lang="fr-FR" dirty="0">
              <a:sym typeface="Wingdings" panose="05000000000000000000" pitchFamily="2" charset="2"/>
            </a:endParaRPr>
          </a:p>
          <a:p>
            <a:endParaRPr lang="fr-FR" sz="1800" dirty="0">
              <a:sym typeface="Wingdings" panose="05000000000000000000" pitchFamily="2" charset="2"/>
            </a:endParaRPr>
          </a:p>
          <a:p>
            <a:endParaRPr lang="fr-FR" dirty="0">
              <a:sym typeface="Wingdings" panose="05000000000000000000" pitchFamily="2" charset="2"/>
            </a:endParaRPr>
          </a:p>
          <a:p>
            <a:endParaRPr lang="fr-FR" sz="1800" dirty="0">
              <a:sym typeface="Wingdings" panose="05000000000000000000" pitchFamily="2" charset="2"/>
            </a:endParaRPr>
          </a:p>
          <a:p>
            <a:endParaRPr lang="fr-FR" dirty="0">
              <a:sym typeface="Wingdings" panose="05000000000000000000" pitchFamily="2" charset="2"/>
            </a:endParaRPr>
          </a:p>
          <a:p>
            <a:endParaRPr lang="fr-FR" dirty="0">
              <a:sym typeface="Wingdings" panose="05000000000000000000" pitchFamily="2" charset="2"/>
            </a:endParaRPr>
          </a:p>
          <a:p>
            <a:endParaRPr lang="fr-FR" sz="1800" dirty="0">
              <a:sym typeface="Wingdings" panose="05000000000000000000" pitchFamily="2" charset="2"/>
            </a:endParaRPr>
          </a:p>
          <a:p>
            <a:endParaRPr lang="fr-FR" sz="1800" dirty="0">
              <a:sym typeface="Wingdings" panose="05000000000000000000" pitchFamily="2" charset="2"/>
            </a:endParaRPr>
          </a:p>
        </p:txBody>
      </p:sp>
    </p:spTree>
    <p:extLst>
      <p:ext uri="{BB962C8B-B14F-4D97-AF65-F5344CB8AC3E}">
        <p14:creationId xmlns:p14="http://schemas.microsoft.com/office/powerpoint/2010/main" val="3098262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39DB2C-661D-46F7-86F8-C7E5291E2A9F}"/>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EVOLUTION MATERNELLE</a:t>
            </a:r>
          </a:p>
        </p:txBody>
      </p:sp>
      <p:sp>
        <p:nvSpPr>
          <p:cNvPr id="3" name="Espace réservé du contenu 2">
            <a:extLst>
              <a:ext uri="{FF2B5EF4-FFF2-40B4-BE49-F238E27FC236}">
                <a16:creationId xmlns:a16="http://schemas.microsoft.com/office/drawing/2014/main" id="{0F731C2A-E77D-49EF-848C-6EE301297B7D}"/>
              </a:ext>
            </a:extLst>
          </p:cNvPr>
          <p:cNvSpPr txBox="1">
            <a:spLocks/>
          </p:cNvSpPr>
          <p:nvPr/>
        </p:nvSpPr>
        <p:spPr>
          <a:xfrm>
            <a:off x="838200" y="1220788"/>
            <a:ext cx="10515600" cy="4987507"/>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2000" b="1" dirty="0"/>
          </a:p>
          <a:p>
            <a:pPr lvl="1"/>
            <a:r>
              <a:rPr lang="fr-FR" sz="2000" b="1" dirty="0">
                <a:sym typeface="Wingdings" panose="05000000000000000000" pitchFamily="2" charset="2"/>
              </a:rPr>
              <a:t>Evènements marquants, précisez : </a:t>
            </a:r>
            <a:r>
              <a:rPr lang="fr-FR" sz="1800" dirty="0">
                <a:sym typeface="Wingdings" panose="05000000000000000000" pitchFamily="2" charset="2"/>
              </a:rPr>
              <a:t>…..</a:t>
            </a:r>
          </a:p>
        </p:txBody>
      </p:sp>
      <p:sp>
        <p:nvSpPr>
          <p:cNvPr id="4" name="Espace réservé du numéro de diapositive 3">
            <a:extLst>
              <a:ext uri="{FF2B5EF4-FFF2-40B4-BE49-F238E27FC236}">
                <a16:creationId xmlns:a16="http://schemas.microsoft.com/office/drawing/2014/main" id="{3AC8BD28-C2CB-499A-9EC8-86BEB59DB205}"/>
              </a:ext>
            </a:extLst>
          </p:cNvPr>
          <p:cNvSpPr>
            <a:spLocks noGrp="1"/>
          </p:cNvSpPr>
          <p:nvPr>
            <p:ph type="sldNum" sz="quarter" idx="12"/>
          </p:nvPr>
        </p:nvSpPr>
        <p:spPr/>
        <p:txBody>
          <a:bodyPr/>
          <a:lstStyle/>
          <a:p>
            <a:fld id="{1F296CD6-F585-4F4E-9BDC-72E84E04FBD4}" type="slidenum">
              <a:rPr lang="fr-FR" smtClean="0"/>
              <a:t>24</a:t>
            </a:fld>
            <a:endParaRPr lang="fr-FR"/>
          </a:p>
        </p:txBody>
      </p:sp>
    </p:spTree>
    <p:extLst>
      <p:ext uri="{BB962C8B-B14F-4D97-AF65-F5344CB8AC3E}">
        <p14:creationId xmlns:p14="http://schemas.microsoft.com/office/powerpoint/2010/main" val="2641287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4A9543-ABF3-42B6-B077-4EE4EDF4E300}"/>
              </a:ext>
            </a:extLst>
          </p:cNvPr>
          <p:cNvSpPr>
            <a:spLocks noGrp="1"/>
          </p:cNvSpPr>
          <p:nvPr>
            <p:ph type="title"/>
          </p:nvPr>
        </p:nvSpPr>
        <p:spPr>
          <a:xfrm>
            <a:off x="838200" y="365126"/>
            <a:ext cx="10515600" cy="709695"/>
          </a:xfrm>
        </p:spPr>
        <p:txBody>
          <a:bodyPr>
            <a:normAutofit/>
          </a:bodyPr>
          <a:lstStyle/>
          <a:p>
            <a:r>
              <a:rPr lang="fr-FR" sz="3600" b="1" dirty="0"/>
              <a:t>CARACTERISTIQUES MATERNELLES</a:t>
            </a:r>
          </a:p>
        </p:txBody>
      </p:sp>
      <p:sp>
        <p:nvSpPr>
          <p:cNvPr id="3" name="Espace réservé du contenu 2">
            <a:extLst>
              <a:ext uri="{FF2B5EF4-FFF2-40B4-BE49-F238E27FC236}">
                <a16:creationId xmlns:a16="http://schemas.microsoft.com/office/drawing/2014/main" id="{41B7D813-9538-4950-A5A2-7DA9D4C974F0}"/>
              </a:ext>
            </a:extLst>
          </p:cNvPr>
          <p:cNvSpPr>
            <a:spLocks noGrp="1"/>
          </p:cNvSpPr>
          <p:nvPr>
            <p:ph idx="1"/>
          </p:nvPr>
        </p:nvSpPr>
        <p:spPr>
          <a:xfrm>
            <a:off x="838200" y="1415890"/>
            <a:ext cx="5257800" cy="4904705"/>
          </a:xfrm>
          <a:ln>
            <a:solidFill>
              <a:schemeClr val="accent5">
                <a:lumMod val="75000"/>
              </a:schemeClr>
            </a:solidFill>
          </a:ln>
        </p:spPr>
        <p:txBody>
          <a:bodyPr>
            <a:normAutofit/>
          </a:bodyPr>
          <a:lstStyle/>
          <a:p>
            <a:endParaRPr lang="fr-FR" sz="500" dirty="0"/>
          </a:p>
          <a:p>
            <a:r>
              <a:rPr lang="fr-FR" sz="2000" dirty="0"/>
              <a:t>Age : ………………ans</a:t>
            </a:r>
          </a:p>
          <a:p>
            <a:r>
              <a:rPr lang="fr-FR" sz="2000" dirty="0"/>
              <a:t>IMC : ……………… kg/m²</a:t>
            </a:r>
          </a:p>
          <a:p>
            <a:r>
              <a:rPr lang="fr-FR" sz="2000" dirty="0"/>
              <a:t>Parité :     Nullipare </a:t>
            </a:r>
            <a:r>
              <a:rPr lang="fr-FR" sz="2000" dirty="0">
                <a:sym typeface="Wingdings" panose="05000000000000000000" pitchFamily="2" charset="2"/>
              </a:rPr>
              <a:t>     </a:t>
            </a:r>
            <a:r>
              <a:rPr lang="fr-FR" sz="2000" dirty="0"/>
              <a:t>Multipare</a:t>
            </a:r>
            <a:r>
              <a:rPr lang="fr-FR" sz="2000" dirty="0">
                <a:sym typeface="Wingdings" panose="05000000000000000000" pitchFamily="2" charset="2"/>
              </a:rPr>
              <a:t> </a:t>
            </a:r>
            <a:endParaRPr lang="fr-FR" sz="2000" dirty="0"/>
          </a:p>
          <a:p>
            <a:r>
              <a:rPr lang="fr-FR" sz="2000" dirty="0"/>
              <a:t>Vulnérabilités</a:t>
            </a:r>
            <a:r>
              <a:rPr lang="fr-FR" sz="2000" dirty="0">
                <a:solidFill>
                  <a:srgbClr val="FF0000"/>
                </a:solidFill>
                <a:effectLst/>
                <a:ea typeface="Calibri" panose="020F0502020204030204" pitchFamily="34" charset="0"/>
              </a:rPr>
              <a:t>*</a:t>
            </a:r>
            <a:r>
              <a:rPr lang="fr-FR" sz="2000" dirty="0"/>
              <a:t> :     Oui </a:t>
            </a:r>
            <a:r>
              <a:rPr lang="fr-FR" sz="2000" dirty="0">
                <a:sym typeface="Wingdings" panose="05000000000000000000" pitchFamily="2" charset="2"/>
              </a:rPr>
              <a:t></a:t>
            </a:r>
            <a:r>
              <a:rPr lang="fr-FR" sz="2000" dirty="0"/>
              <a:t>     Non</a:t>
            </a:r>
            <a:r>
              <a:rPr lang="fr-FR" sz="2000" dirty="0">
                <a:sym typeface="Wingdings" panose="05000000000000000000" pitchFamily="2" charset="2"/>
              </a:rPr>
              <a:t></a:t>
            </a:r>
            <a:r>
              <a:rPr lang="fr-FR" sz="2000" dirty="0"/>
              <a:t> </a:t>
            </a:r>
          </a:p>
          <a:p>
            <a:pPr lvl="1">
              <a:buFont typeface="Wingdings" panose="05000000000000000000" pitchFamily="2" charset="2"/>
              <a:buChar char="Ø"/>
            </a:pPr>
            <a:r>
              <a:rPr lang="fr-FR" sz="2000" dirty="0"/>
              <a:t>Si oui, précisez : ……………… </a:t>
            </a:r>
          </a:p>
          <a:p>
            <a:pPr marL="457200" lvl="1" indent="0">
              <a:buNone/>
            </a:pPr>
            <a:endParaRPr lang="fr-FR" sz="2000" dirty="0"/>
          </a:p>
          <a:p>
            <a:pPr marL="0" indent="0">
              <a:buNone/>
            </a:pPr>
            <a:endParaRPr lang="fr-FR" sz="1600" dirty="0">
              <a:solidFill>
                <a:srgbClr val="FF0000"/>
              </a:solidFill>
              <a:effectLst/>
              <a:ea typeface="Calibri" panose="020F0502020204030204" pitchFamily="34" charset="0"/>
            </a:endParaRPr>
          </a:p>
          <a:p>
            <a:pPr marL="0" indent="0">
              <a:buNone/>
            </a:pPr>
            <a:endParaRPr lang="fr-FR" sz="1600" dirty="0">
              <a:solidFill>
                <a:srgbClr val="FF0000"/>
              </a:solidFill>
              <a:ea typeface="Calibri" panose="020F0502020204030204" pitchFamily="34" charset="0"/>
            </a:endParaRPr>
          </a:p>
          <a:p>
            <a:pPr marL="0" indent="0">
              <a:buNone/>
            </a:pPr>
            <a:endParaRPr lang="fr-FR" sz="1600" dirty="0">
              <a:solidFill>
                <a:srgbClr val="FF0000"/>
              </a:solidFill>
              <a:effectLst/>
              <a:ea typeface="Calibri" panose="020F0502020204030204" pitchFamily="34" charset="0"/>
            </a:endParaRPr>
          </a:p>
          <a:p>
            <a:pPr marL="0" indent="0">
              <a:buNone/>
            </a:pPr>
            <a:r>
              <a:rPr lang="fr-FR" sz="1600" dirty="0">
                <a:solidFill>
                  <a:srgbClr val="FF0000"/>
                </a:solidFill>
                <a:effectLst/>
                <a:ea typeface="Calibri" panose="020F0502020204030204" pitchFamily="34" charset="0"/>
              </a:rPr>
              <a:t>* </a:t>
            </a:r>
            <a:r>
              <a:rPr lang="fr-FR" sz="1400" i="1" u="sng" dirty="0">
                <a:effectLst/>
                <a:ea typeface="Calibri" panose="020F0502020204030204" pitchFamily="34" charset="0"/>
              </a:rPr>
              <a:t>Présence d’au moins un des éléments suivants : </a:t>
            </a:r>
            <a:r>
              <a:rPr lang="fr-FR" sz="1400" i="1" dirty="0">
                <a:effectLst/>
                <a:ea typeface="Calibri" panose="020F0502020204030204" pitchFamily="34" charset="0"/>
              </a:rPr>
              <a:t>addiction (tabac, alcool, toxicomanie, médicaments…), barrière linguistique, soutien familial ou amical restreint, moyens de transports limités, hébergement instable, faibles ressources financières, absence de couverture médicale ou absence de complémentaire, vulnérabilité psychique, victime de violence.</a:t>
            </a:r>
          </a:p>
          <a:p>
            <a:endParaRPr lang="fr-FR" sz="1600" i="1" dirty="0"/>
          </a:p>
          <a:p>
            <a:endParaRPr lang="fr-FR" sz="1600" i="1" dirty="0"/>
          </a:p>
          <a:p>
            <a:endParaRPr lang="fr-FR" sz="1800" i="1" dirty="0"/>
          </a:p>
        </p:txBody>
      </p:sp>
      <p:sp>
        <p:nvSpPr>
          <p:cNvPr id="10" name="ZoneTexte 9">
            <a:extLst>
              <a:ext uri="{FF2B5EF4-FFF2-40B4-BE49-F238E27FC236}">
                <a16:creationId xmlns:a16="http://schemas.microsoft.com/office/drawing/2014/main" id="{29EB1877-DB59-4780-805B-5070C59E27EE}"/>
              </a:ext>
            </a:extLst>
          </p:cNvPr>
          <p:cNvSpPr txBox="1"/>
          <p:nvPr/>
        </p:nvSpPr>
        <p:spPr>
          <a:xfrm>
            <a:off x="6639339" y="1825625"/>
            <a:ext cx="5075583" cy="2862322"/>
          </a:xfrm>
          <a:prstGeom prst="rect">
            <a:avLst/>
          </a:prstGeom>
          <a:noFill/>
        </p:spPr>
        <p:txBody>
          <a:bodyPr wrap="square" rtlCol="0">
            <a:spAutoFit/>
          </a:bodyPr>
          <a:lstStyle/>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p:txBody>
      </p:sp>
      <p:graphicFrame>
        <p:nvGraphicFramePr>
          <p:cNvPr id="11" name="Tableau 11">
            <a:extLst>
              <a:ext uri="{FF2B5EF4-FFF2-40B4-BE49-F238E27FC236}">
                <a16:creationId xmlns:a16="http://schemas.microsoft.com/office/drawing/2014/main" id="{7FE21110-52C5-464F-9735-262405F5E3B2}"/>
              </a:ext>
            </a:extLst>
          </p:cNvPr>
          <p:cNvGraphicFramePr>
            <a:graphicFrameLocks noGrp="1"/>
          </p:cNvGraphicFramePr>
          <p:nvPr>
            <p:extLst>
              <p:ext uri="{D42A27DB-BD31-4B8C-83A1-F6EECF244321}">
                <p14:modId xmlns:p14="http://schemas.microsoft.com/office/powerpoint/2010/main" val="561131181"/>
              </p:ext>
            </p:extLst>
          </p:nvPr>
        </p:nvGraphicFramePr>
        <p:xfrm>
          <a:off x="6639339" y="1424475"/>
          <a:ext cx="4714461" cy="4896120"/>
        </p:xfrm>
        <a:graphic>
          <a:graphicData uri="http://schemas.openxmlformats.org/drawingml/2006/table">
            <a:tbl>
              <a:tblPr firstRow="1" bandRow="1">
                <a:tableStyleId>{8799B23B-EC83-4686-B30A-512413B5E67A}</a:tableStyleId>
              </a:tblPr>
              <a:tblGrid>
                <a:gridCol w="3403020">
                  <a:extLst>
                    <a:ext uri="{9D8B030D-6E8A-4147-A177-3AD203B41FA5}">
                      <a16:colId xmlns:a16="http://schemas.microsoft.com/office/drawing/2014/main" val="1840619654"/>
                    </a:ext>
                  </a:extLst>
                </a:gridCol>
                <a:gridCol w="641683">
                  <a:extLst>
                    <a:ext uri="{9D8B030D-6E8A-4147-A177-3AD203B41FA5}">
                      <a16:colId xmlns:a16="http://schemas.microsoft.com/office/drawing/2014/main" val="2965267141"/>
                    </a:ext>
                  </a:extLst>
                </a:gridCol>
                <a:gridCol w="669758">
                  <a:extLst>
                    <a:ext uri="{9D8B030D-6E8A-4147-A177-3AD203B41FA5}">
                      <a16:colId xmlns:a16="http://schemas.microsoft.com/office/drawing/2014/main" val="3209180254"/>
                    </a:ext>
                  </a:extLst>
                </a:gridCol>
              </a:tblGrid>
              <a:tr h="38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dirty="0">
                          <a:solidFill>
                            <a:schemeClr val="tx1"/>
                          </a:solidFill>
                        </a:rPr>
                        <a:t>Antécédents maternels</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20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2000" b="1" dirty="0">
                          <a:solidFill>
                            <a:schemeClr val="tx1"/>
                          </a:solidFill>
                        </a:rPr>
                        <a:t>Non</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3612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Allo-immunisation</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243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Antécédent de dystocie </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r h="2976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Antécédent de mort néonatale </a:t>
                      </a:r>
                    </a:p>
                  </a:txBody>
                  <a:tcPr>
                    <a:lnL w="12700" cap="flat" cmpd="sng" algn="ctr">
                      <a:solidFill>
                        <a:schemeClr val="accent3"/>
                      </a:solidFill>
                      <a:prstDash val="solid"/>
                      <a:round/>
                      <a:headEnd type="none" w="med" len="med"/>
                      <a:tailEnd type="none" w="med" len="med"/>
                    </a:lnL>
                  </a:tcPr>
                </a:tc>
                <a:tc>
                  <a:txBody>
                    <a:bodyPr/>
                    <a:lstStyle/>
                    <a:p>
                      <a:endParaRPr lang="fr-FR" sz="200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687636368"/>
                  </a:ext>
                </a:extLst>
              </a:tr>
              <a:tr h="245932">
                <a:tc>
                  <a:txBody>
                    <a:bodyPr/>
                    <a:lstStyle/>
                    <a:p>
                      <a:r>
                        <a:rPr lang="fr-FR" sz="1800" kern="1200" dirty="0">
                          <a:solidFill>
                            <a:schemeClr val="tx1"/>
                          </a:solidFill>
                          <a:effectLst/>
                          <a:latin typeface="+mn-lt"/>
                          <a:ea typeface="+mn-ea"/>
                          <a:cs typeface="+mn-cs"/>
                        </a:rPr>
                        <a:t>Diabète antérieur à la grossesse </a:t>
                      </a:r>
                      <a:endParaRPr lang="fr-FR" sz="1800" dirty="0"/>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94116139"/>
                  </a:ext>
                </a:extLst>
              </a:tr>
              <a:tr h="499048">
                <a:tc>
                  <a:txBody>
                    <a:bodyPr/>
                    <a:lstStyle/>
                    <a:p>
                      <a:r>
                        <a:rPr lang="fr-FR" sz="1800" kern="1200" dirty="0">
                          <a:solidFill>
                            <a:schemeClr val="tx1"/>
                          </a:solidFill>
                          <a:effectLst/>
                          <a:latin typeface="+mn-lt"/>
                          <a:ea typeface="+mn-ea"/>
                          <a:cs typeface="+mn-cs"/>
                        </a:rPr>
                        <a:t>Dysthyroïdies antérieures à la grossesse </a:t>
                      </a:r>
                      <a:endParaRPr lang="fr-FR" sz="1800" dirty="0"/>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400564535"/>
                  </a:ext>
                </a:extLst>
              </a:tr>
              <a:tr h="4155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Fausses couches répétées </a:t>
                      </a:r>
                      <a:r>
                        <a:rPr lang="fr-FR" sz="1800" kern="1200" dirty="0">
                          <a:solidFill>
                            <a:schemeClr val="tx1"/>
                          </a:solidFill>
                          <a:effectLst/>
                          <a:latin typeface="+mn-lt"/>
                          <a:ea typeface="+mn-ea"/>
                          <a:cs typeface="+mn-cs"/>
                        </a:rPr>
                        <a:t>≥</a:t>
                      </a:r>
                      <a:r>
                        <a:rPr lang="fr-FR" sz="1800" dirty="0"/>
                        <a:t> 3 </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897233256"/>
                  </a:ext>
                </a:extLst>
              </a:tr>
              <a:tr h="304800">
                <a:tc>
                  <a:txBody>
                    <a:bodyPr/>
                    <a:lstStyle/>
                    <a:p>
                      <a:r>
                        <a:rPr lang="fr-FR" sz="1800" kern="1200" dirty="0">
                          <a:solidFill>
                            <a:schemeClr val="tx1"/>
                          </a:solidFill>
                          <a:effectLst/>
                          <a:latin typeface="+mn-lt"/>
                          <a:ea typeface="+mn-ea"/>
                          <a:cs typeface="+mn-cs"/>
                        </a:rPr>
                        <a:t>Utérus cicatriciel </a:t>
                      </a:r>
                      <a:endParaRPr lang="fr-FR" sz="1800" dirty="0"/>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814190965"/>
                  </a:ext>
                </a:extLst>
              </a:tr>
              <a:tr h="521149">
                <a:tc gridSpan="3">
                  <a:txBody>
                    <a:bodyPr/>
                    <a:lstStyle/>
                    <a:p>
                      <a:r>
                        <a:rPr lang="fr-FR" sz="1800" dirty="0"/>
                        <a:t>Autre antécédent significatif, précisez : …..</a:t>
                      </a:r>
                    </a:p>
                    <a:p>
                      <a:endParaRPr lang="fr-FR" sz="1800" dirty="0"/>
                    </a:p>
                    <a:p>
                      <a:endParaRPr lang="fr-FR" sz="1800" dirty="0"/>
                    </a:p>
                    <a:p>
                      <a:endParaRPr lang="fr-FR" sz="1800" dirty="0"/>
                    </a:p>
                    <a:p>
                      <a:endParaRPr lang="fr-FR" sz="1800" dirty="0"/>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hMerge="1">
                  <a:txBody>
                    <a:bodyPr/>
                    <a:lstStyle/>
                    <a:p>
                      <a:endParaRPr lang="fr-FR" sz="2000" dirty="0"/>
                    </a:p>
                  </a:txBody>
                  <a:tcPr>
                    <a:lnB w="12700" cap="flat" cmpd="sng" algn="ctr">
                      <a:solidFill>
                        <a:schemeClr val="accent3"/>
                      </a:solidFill>
                      <a:prstDash val="solid"/>
                      <a:round/>
                      <a:headEnd type="none" w="med" len="med"/>
                      <a:tailEnd type="none" w="med" len="med"/>
                    </a:lnB>
                  </a:tcPr>
                </a:tc>
                <a:tc hMerge="1">
                  <a:txBody>
                    <a:bodyPr/>
                    <a:lstStyle/>
                    <a:p>
                      <a:endParaRPr lang="fr-FR" sz="2000" dirty="0"/>
                    </a:p>
                  </a:txBody>
                  <a:tcPr>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953966638"/>
                  </a:ext>
                </a:extLst>
              </a:tr>
            </a:tbl>
          </a:graphicData>
        </a:graphic>
      </p:graphicFrame>
      <p:sp>
        <p:nvSpPr>
          <p:cNvPr id="4" name="Espace réservé du numéro de diapositive 3">
            <a:extLst>
              <a:ext uri="{FF2B5EF4-FFF2-40B4-BE49-F238E27FC236}">
                <a16:creationId xmlns:a16="http://schemas.microsoft.com/office/drawing/2014/main" id="{28F058B6-538D-464F-A3CE-C7E3D5EF03CF}"/>
              </a:ext>
            </a:extLst>
          </p:cNvPr>
          <p:cNvSpPr>
            <a:spLocks noGrp="1"/>
          </p:cNvSpPr>
          <p:nvPr>
            <p:ph type="sldNum" sz="quarter" idx="12"/>
          </p:nvPr>
        </p:nvSpPr>
        <p:spPr/>
        <p:txBody>
          <a:bodyPr/>
          <a:lstStyle/>
          <a:p>
            <a:fld id="{1F296CD6-F585-4F4E-9BDC-72E84E04FBD4}" type="slidenum">
              <a:rPr lang="fr-FR" smtClean="0"/>
              <a:t>3</a:t>
            </a:fld>
            <a:endParaRPr lang="fr-FR"/>
          </a:p>
        </p:txBody>
      </p:sp>
    </p:spTree>
    <p:extLst>
      <p:ext uri="{BB962C8B-B14F-4D97-AF65-F5344CB8AC3E}">
        <p14:creationId xmlns:p14="http://schemas.microsoft.com/office/powerpoint/2010/main" val="4072327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a:extLst>
              <a:ext uri="{FF2B5EF4-FFF2-40B4-BE49-F238E27FC236}">
                <a16:creationId xmlns:a16="http://schemas.microsoft.com/office/drawing/2014/main" id="{6DCB1A78-6B6E-446C-BC3F-5591F2E86B9B}"/>
              </a:ext>
            </a:extLst>
          </p:cNvPr>
          <p:cNvSpPr>
            <a:spLocks noGrp="1"/>
          </p:cNvSpPr>
          <p:nvPr>
            <p:ph idx="1"/>
          </p:nvPr>
        </p:nvSpPr>
        <p:spPr>
          <a:xfrm>
            <a:off x="838200" y="1381878"/>
            <a:ext cx="5999328" cy="4898961"/>
          </a:xfrm>
          <a:ln>
            <a:solidFill>
              <a:schemeClr val="accent5">
                <a:lumMod val="75000"/>
              </a:schemeClr>
            </a:solidFill>
          </a:ln>
        </p:spPr>
        <p:txBody>
          <a:bodyPr>
            <a:normAutofit fontScale="92500" lnSpcReduction="20000"/>
          </a:bodyPr>
          <a:lstStyle/>
          <a:p>
            <a:endParaRPr lang="fr-FR" sz="500" dirty="0"/>
          </a:p>
          <a:p>
            <a:r>
              <a:rPr lang="fr-FR" sz="2200" b="1" dirty="0"/>
              <a:t>Grossesse multiple :     </a:t>
            </a:r>
            <a:r>
              <a:rPr lang="fr-FR" sz="2200" dirty="0"/>
              <a:t>Oui </a:t>
            </a:r>
            <a:r>
              <a:rPr lang="fr-FR" sz="2200" dirty="0">
                <a:sym typeface="Wingdings" panose="05000000000000000000" pitchFamily="2" charset="2"/>
              </a:rPr>
              <a:t>     </a:t>
            </a:r>
            <a:r>
              <a:rPr lang="fr-FR" sz="2200" dirty="0"/>
              <a:t>Non</a:t>
            </a:r>
            <a:r>
              <a:rPr lang="fr-FR" sz="2200" dirty="0">
                <a:sym typeface="Wingdings" panose="05000000000000000000" pitchFamily="2" charset="2"/>
              </a:rPr>
              <a:t> </a:t>
            </a:r>
          </a:p>
          <a:p>
            <a:pPr lvl="1">
              <a:buFont typeface="Wingdings" panose="05000000000000000000" pitchFamily="2" charset="2"/>
              <a:buChar char="Ø"/>
            </a:pPr>
            <a:r>
              <a:rPr lang="fr-FR" sz="1900" dirty="0"/>
              <a:t>Si oui, nombre de fœtus : …..</a:t>
            </a:r>
          </a:p>
          <a:p>
            <a:pPr marL="457200" lvl="1" indent="0">
              <a:buNone/>
            </a:pPr>
            <a:endParaRPr lang="fr-FR" sz="1100" dirty="0"/>
          </a:p>
          <a:p>
            <a:r>
              <a:rPr lang="fr-FR" sz="2200" b="1" dirty="0"/>
              <a:t>Suivi régulier :     </a:t>
            </a:r>
            <a:r>
              <a:rPr lang="fr-FR" sz="2200" dirty="0"/>
              <a:t>Oui </a:t>
            </a:r>
            <a:r>
              <a:rPr lang="fr-FR" sz="2200" dirty="0">
                <a:sym typeface="Wingdings" panose="05000000000000000000" pitchFamily="2" charset="2"/>
              </a:rPr>
              <a:t></a:t>
            </a:r>
            <a:r>
              <a:rPr lang="fr-FR" sz="2200" dirty="0"/>
              <a:t>     Non</a:t>
            </a:r>
            <a:r>
              <a:rPr lang="fr-FR" sz="2200" dirty="0">
                <a:sym typeface="Wingdings" panose="05000000000000000000" pitchFamily="2" charset="2"/>
              </a:rPr>
              <a:t></a:t>
            </a:r>
            <a:r>
              <a:rPr lang="fr-FR" sz="2200" dirty="0"/>
              <a:t> </a:t>
            </a:r>
          </a:p>
          <a:p>
            <a:pPr lvl="1">
              <a:buFont typeface="Wingdings" panose="05000000000000000000" pitchFamily="2" charset="2"/>
              <a:buChar char="Ø"/>
            </a:pPr>
            <a:r>
              <a:rPr lang="fr-FR" sz="1900" dirty="0"/>
              <a:t>Suivi par :     SF </a:t>
            </a:r>
            <a:r>
              <a:rPr lang="fr-FR" sz="1900" dirty="0">
                <a:sym typeface="Wingdings" panose="05000000000000000000" pitchFamily="2" charset="2"/>
              </a:rPr>
              <a:t>   </a:t>
            </a:r>
            <a:r>
              <a:rPr lang="fr-FR" sz="1900" dirty="0"/>
              <a:t>  GO </a:t>
            </a:r>
            <a:r>
              <a:rPr lang="fr-FR" sz="1900" dirty="0">
                <a:sym typeface="Wingdings" panose="05000000000000000000" pitchFamily="2" charset="2"/>
              </a:rPr>
              <a:t>   </a:t>
            </a:r>
            <a:r>
              <a:rPr lang="fr-FR" sz="1900" dirty="0"/>
              <a:t>  Généraliste </a:t>
            </a:r>
            <a:r>
              <a:rPr lang="fr-FR" sz="1900" dirty="0">
                <a:sym typeface="Wingdings" panose="05000000000000000000" pitchFamily="2" charset="2"/>
              </a:rPr>
              <a:t></a:t>
            </a:r>
            <a:r>
              <a:rPr lang="fr-FR" sz="1900" dirty="0"/>
              <a:t> </a:t>
            </a:r>
          </a:p>
          <a:p>
            <a:pPr lvl="1">
              <a:buFont typeface="Wingdings" panose="05000000000000000000" pitchFamily="2" charset="2"/>
              <a:buChar char="Ø"/>
            </a:pPr>
            <a:r>
              <a:rPr lang="fr-FR" sz="1900" dirty="0"/>
              <a:t>Type de suivi :     Libéral </a:t>
            </a:r>
            <a:r>
              <a:rPr lang="fr-FR" sz="1900" dirty="0">
                <a:sym typeface="Wingdings" panose="05000000000000000000" pitchFamily="2" charset="2"/>
              </a:rPr>
              <a:t></a:t>
            </a:r>
            <a:r>
              <a:rPr lang="fr-FR" sz="1900" dirty="0"/>
              <a:t>     Hospitalier </a:t>
            </a:r>
            <a:r>
              <a:rPr lang="fr-FR" sz="1900" dirty="0">
                <a:sym typeface="Wingdings" panose="05000000000000000000" pitchFamily="2" charset="2"/>
              </a:rPr>
              <a:t></a:t>
            </a:r>
            <a:r>
              <a:rPr lang="fr-FR" sz="1900" dirty="0"/>
              <a:t> </a:t>
            </a:r>
          </a:p>
          <a:p>
            <a:pPr marL="457200" lvl="1" indent="0">
              <a:buNone/>
            </a:pPr>
            <a:endParaRPr lang="fr-FR" sz="1100" dirty="0"/>
          </a:p>
          <a:p>
            <a:r>
              <a:rPr lang="fr-FR" sz="2200" b="1" dirty="0"/>
              <a:t>Informations sur le suivi de la grossesse disponibles :    </a:t>
            </a:r>
            <a:r>
              <a:rPr lang="fr-FR" sz="2200" dirty="0"/>
              <a:t>Oui </a:t>
            </a:r>
            <a:r>
              <a:rPr lang="fr-FR" sz="2200" dirty="0">
                <a:sym typeface="Wingdings" panose="05000000000000000000" pitchFamily="2" charset="2"/>
              </a:rPr>
              <a:t></a:t>
            </a:r>
            <a:r>
              <a:rPr lang="fr-FR" sz="2200" dirty="0"/>
              <a:t>     Non</a:t>
            </a:r>
            <a:r>
              <a:rPr lang="fr-FR" sz="2200" dirty="0">
                <a:sym typeface="Wingdings" panose="05000000000000000000" pitchFamily="2" charset="2"/>
              </a:rPr>
              <a:t></a:t>
            </a:r>
            <a:r>
              <a:rPr lang="fr-FR" sz="2200" dirty="0"/>
              <a:t> </a:t>
            </a:r>
          </a:p>
          <a:p>
            <a:endParaRPr lang="fr-FR" sz="1100" b="1" dirty="0"/>
          </a:p>
          <a:p>
            <a:r>
              <a:rPr lang="fr-FR" sz="2200" b="1" dirty="0"/>
              <a:t>Prise de médicaments à risque</a:t>
            </a:r>
            <a:r>
              <a:rPr lang="fr-FR" sz="2200" b="1" dirty="0">
                <a:solidFill>
                  <a:srgbClr val="FF0000"/>
                </a:solidFill>
                <a:effectLst/>
                <a:ea typeface="Calibri" panose="020F0502020204030204" pitchFamily="34" charset="0"/>
              </a:rPr>
              <a:t>*</a:t>
            </a:r>
            <a:r>
              <a:rPr lang="fr-FR" sz="2200" b="1" dirty="0"/>
              <a:t> durant la grossesse :    </a:t>
            </a:r>
            <a:r>
              <a:rPr lang="fr-FR" sz="2200" dirty="0"/>
              <a:t>Oui </a:t>
            </a:r>
            <a:r>
              <a:rPr lang="fr-FR" sz="2200" dirty="0">
                <a:sym typeface="Wingdings" panose="05000000000000000000" pitchFamily="2" charset="2"/>
              </a:rPr>
              <a:t></a:t>
            </a:r>
            <a:r>
              <a:rPr lang="fr-FR" sz="2200" dirty="0"/>
              <a:t>     Non</a:t>
            </a:r>
            <a:r>
              <a:rPr lang="fr-FR" sz="2200" dirty="0">
                <a:sym typeface="Wingdings" panose="05000000000000000000" pitchFamily="2" charset="2"/>
              </a:rPr>
              <a:t></a:t>
            </a:r>
            <a:r>
              <a:rPr lang="fr-FR" sz="2200" dirty="0"/>
              <a:t> </a:t>
            </a:r>
          </a:p>
          <a:p>
            <a:pPr lvl="1">
              <a:buFont typeface="Wingdings" panose="05000000000000000000" pitchFamily="2" charset="2"/>
              <a:buChar char="Ø"/>
            </a:pPr>
            <a:r>
              <a:rPr lang="fr-FR" sz="1900" dirty="0"/>
              <a:t>Si oui, précisez : ……………… </a:t>
            </a:r>
          </a:p>
          <a:p>
            <a:pPr marL="457200" lvl="1" indent="0">
              <a:buNone/>
            </a:pPr>
            <a:endParaRPr lang="fr-FR" sz="2000" dirty="0"/>
          </a:p>
          <a:p>
            <a:pPr marL="0" indent="0">
              <a:buNone/>
            </a:pPr>
            <a:endParaRPr lang="fr-FR" sz="1600" i="1" dirty="0">
              <a:solidFill>
                <a:srgbClr val="FF0000"/>
              </a:solidFill>
              <a:effectLst/>
              <a:ea typeface="Calibri" panose="020F0502020204030204" pitchFamily="34" charset="0"/>
            </a:endParaRPr>
          </a:p>
          <a:p>
            <a:pPr marL="0" indent="0">
              <a:buNone/>
            </a:pPr>
            <a:r>
              <a:rPr lang="fr-FR" sz="1500" i="1" dirty="0">
                <a:solidFill>
                  <a:srgbClr val="FF0000"/>
                </a:solidFill>
                <a:effectLst/>
                <a:ea typeface="Calibri" panose="020F0502020204030204" pitchFamily="34" charset="0"/>
              </a:rPr>
              <a:t>*</a:t>
            </a:r>
            <a:r>
              <a:rPr lang="fr-FR" sz="1500" i="1" dirty="0">
                <a:effectLst/>
                <a:ea typeface="Calibri" panose="020F0502020204030204" pitchFamily="34" charset="0"/>
              </a:rPr>
              <a:t>AINS, antidépresseurs, antiépileptiques, antirétroviraux, ARAII, IEC, </a:t>
            </a:r>
            <a:r>
              <a:rPr lang="fr-FR" sz="1500" i="1" dirty="0" err="1">
                <a:effectLst/>
                <a:ea typeface="Calibri" panose="020F0502020204030204" pitchFamily="34" charset="0"/>
              </a:rPr>
              <a:t>Isotrétinoïne</a:t>
            </a:r>
            <a:r>
              <a:rPr lang="fr-FR" sz="1500" i="1" dirty="0">
                <a:effectLst/>
                <a:ea typeface="Calibri" panose="020F0502020204030204" pitchFamily="34" charset="0"/>
              </a:rPr>
              <a:t>, traitements du rejet de greffe de rein…</a:t>
            </a:r>
          </a:p>
        </p:txBody>
      </p:sp>
      <p:graphicFrame>
        <p:nvGraphicFramePr>
          <p:cNvPr id="7" name="Tableau 11">
            <a:extLst>
              <a:ext uri="{FF2B5EF4-FFF2-40B4-BE49-F238E27FC236}">
                <a16:creationId xmlns:a16="http://schemas.microsoft.com/office/drawing/2014/main" id="{A49EBF32-64AA-4DE5-9FA7-E9F4FCCF11D6}"/>
              </a:ext>
            </a:extLst>
          </p:cNvPr>
          <p:cNvGraphicFramePr>
            <a:graphicFrameLocks noGrp="1"/>
          </p:cNvGraphicFramePr>
          <p:nvPr>
            <p:extLst>
              <p:ext uri="{D42A27DB-BD31-4B8C-83A1-F6EECF244321}">
                <p14:modId xmlns:p14="http://schemas.microsoft.com/office/powerpoint/2010/main" val="2574420753"/>
              </p:ext>
            </p:extLst>
          </p:nvPr>
        </p:nvGraphicFramePr>
        <p:xfrm>
          <a:off x="7063408" y="1381878"/>
          <a:ext cx="4166200" cy="4898962"/>
        </p:xfrm>
        <a:graphic>
          <a:graphicData uri="http://schemas.openxmlformats.org/drawingml/2006/table">
            <a:tbl>
              <a:tblPr firstRow="1" bandRow="1">
                <a:tableStyleId>{8799B23B-EC83-4686-B30A-512413B5E67A}</a:tableStyleId>
              </a:tblPr>
              <a:tblGrid>
                <a:gridCol w="1315944">
                  <a:extLst>
                    <a:ext uri="{9D8B030D-6E8A-4147-A177-3AD203B41FA5}">
                      <a16:colId xmlns:a16="http://schemas.microsoft.com/office/drawing/2014/main" val="1840619654"/>
                    </a:ext>
                  </a:extLst>
                </a:gridCol>
                <a:gridCol w="518399">
                  <a:extLst>
                    <a:ext uri="{9D8B030D-6E8A-4147-A177-3AD203B41FA5}">
                      <a16:colId xmlns:a16="http://schemas.microsoft.com/office/drawing/2014/main" val="2965267141"/>
                    </a:ext>
                  </a:extLst>
                </a:gridCol>
                <a:gridCol w="590805">
                  <a:extLst>
                    <a:ext uri="{9D8B030D-6E8A-4147-A177-3AD203B41FA5}">
                      <a16:colId xmlns:a16="http://schemas.microsoft.com/office/drawing/2014/main" val="3209180254"/>
                    </a:ext>
                  </a:extLst>
                </a:gridCol>
                <a:gridCol w="1741052">
                  <a:extLst>
                    <a:ext uri="{9D8B030D-6E8A-4147-A177-3AD203B41FA5}">
                      <a16:colId xmlns:a16="http://schemas.microsoft.com/office/drawing/2014/main" val="4165743343"/>
                    </a:ext>
                  </a:extLst>
                </a:gridCol>
              </a:tblGrid>
              <a:tr h="9797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Pathologies gravidiques</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Non</a:t>
                      </a:r>
                    </a:p>
                  </a:txBody>
                  <a:tcP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Terme au moment de la découverte (SA)</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6858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Diabète mal équilibré</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6858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Hémorragie antépartum </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r h="6858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Pré-éclampsie</a:t>
                      </a:r>
                    </a:p>
                  </a:txBody>
                  <a:tcPr>
                    <a:lnL w="12700" cap="flat" cmpd="sng" algn="ctr">
                      <a:solidFill>
                        <a:schemeClr val="accent3"/>
                      </a:solidFill>
                      <a:prstDash val="solid"/>
                      <a:round/>
                      <a:headEnd type="none" w="med" len="med"/>
                      <a:tailEnd type="none" w="med" len="med"/>
                    </a:lnL>
                  </a:tcPr>
                </a:tc>
                <a:tc>
                  <a:txBody>
                    <a:bodyPr/>
                    <a:lstStyle/>
                    <a:p>
                      <a:endParaRPr lang="fr-FR" sz="180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687636368"/>
                  </a:ext>
                </a:extLst>
              </a:tr>
              <a:tr h="1861605">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Autre, précisez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dirty="0"/>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hMerge="1">
                  <a:txBody>
                    <a:bodyPr/>
                    <a:lstStyle/>
                    <a:p>
                      <a:endParaRPr lang="fr-FR" sz="2000" dirty="0"/>
                    </a:p>
                  </a:txBody>
                  <a:tcPr>
                    <a:lnB w="12700" cap="flat" cmpd="sng" algn="ctr">
                      <a:solidFill>
                        <a:schemeClr val="accent3"/>
                      </a:solidFill>
                      <a:prstDash val="solid"/>
                      <a:round/>
                      <a:headEnd type="none" w="med" len="med"/>
                      <a:tailEnd type="none" w="med" len="med"/>
                    </a:lnB>
                  </a:tcPr>
                </a:tc>
                <a:tc hMerge="1">
                  <a:txBody>
                    <a:bodyPr/>
                    <a:lstStyle/>
                    <a:p>
                      <a:endParaRPr lang="fr-FR" sz="2000" dirty="0"/>
                    </a:p>
                  </a:txBody>
                  <a:tcPr>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endParaRPr lang="fr-FR" sz="1800" dirty="0"/>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953966638"/>
                  </a:ext>
                </a:extLst>
              </a:tr>
            </a:tbl>
          </a:graphicData>
        </a:graphic>
      </p:graphicFrame>
      <p:sp>
        <p:nvSpPr>
          <p:cNvPr id="11" name="Titre 1">
            <a:extLst>
              <a:ext uri="{FF2B5EF4-FFF2-40B4-BE49-F238E27FC236}">
                <a16:creationId xmlns:a16="http://schemas.microsoft.com/office/drawing/2014/main" id="{545BAB18-71ED-40F4-AB37-CDE51BAB094F}"/>
              </a:ext>
            </a:extLst>
          </p:cNvPr>
          <p:cNvSpPr>
            <a:spLocks noGrp="1"/>
          </p:cNvSpPr>
          <p:nvPr>
            <p:ph type="title"/>
          </p:nvPr>
        </p:nvSpPr>
        <p:spPr>
          <a:xfrm>
            <a:off x="838200" y="365126"/>
            <a:ext cx="10515600" cy="709695"/>
          </a:xfrm>
        </p:spPr>
        <p:txBody>
          <a:bodyPr>
            <a:normAutofit/>
          </a:bodyPr>
          <a:lstStyle/>
          <a:p>
            <a:r>
              <a:rPr lang="fr-FR" sz="3600" b="1" dirty="0"/>
              <a:t>SUIVI DE LA GROSSESSE (1)</a:t>
            </a:r>
          </a:p>
        </p:txBody>
      </p:sp>
      <p:sp>
        <p:nvSpPr>
          <p:cNvPr id="2" name="Espace réservé du numéro de diapositive 1">
            <a:extLst>
              <a:ext uri="{FF2B5EF4-FFF2-40B4-BE49-F238E27FC236}">
                <a16:creationId xmlns:a16="http://schemas.microsoft.com/office/drawing/2014/main" id="{10078A22-54A0-47F7-9960-F583EFAFEFC6}"/>
              </a:ext>
            </a:extLst>
          </p:cNvPr>
          <p:cNvSpPr>
            <a:spLocks noGrp="1"/>
          </p:cNvSpPr>
          <p:nvPr>
            <p:ph type="sldNum" sz="quarter" idx="12"/>
          </p:nvPr>
        </p:nvSpPr>
        <p:spPr/>
        <p:txBody>
          <a:bodyPr/>
          <a:lstStyle/>
          <a:p>
            <a:fld id="{1F296CD6-F585-4F4E-9BDC-72E84E04FBD4}" type="slidenum">
              <a:rPr lang="fr-FR" smtClean="0"/>
              <a:t>4</a:t>
            </a:fld>
            <a:endParaRPr lang="fr-FR"/>
          </a:p>
        </p:txBody>
      </p:sp>
    </p:spTree>
    <p:extLst>
      <p:ext uri="{BB962C8B-B14F-4D97-AF65-F5344CB8AC3E}">
        <p14:creationId xmlns:p14="http://schemas.microsoft.com/office/powerpoint/2010/main" val="927056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11">
            <a:extLst>
              <a:ext uri="{FF2B5EF4-FFF2-40B4-BE49-F238E27FC236}">
                <a16:creationId xmlns:a16="http://schemas.microsoft.com/office/drawing/2014/main" id="{252FFC52-4288-444B-B33D-813354F6EE1C}"/>
              </a:ext>
            </a:extLst>
          </p:cNvPr>
          <p:cNvGraphicFramePr>
            <a:graphicFrameLocks noGrp="1"/>
          </p:cNvGraphicFramePr>
          <p:nvPr>
            <p:extLst>
              <p:ext uri="{D42A27DB-BD31-4B8C-83A1-F6EECF244321}">
                <p14:modId xmlns:p14="http://schemas.microsoft.com/office/powerpoint/2010/main" val="1424107987"/>
              </p:ext>
            </p:extLst>
          </p:nvPr>
        </p:nvGraphicFramePr>
        <p:xfrm>
          <a:off x="838200" y="1306142"/>
          <a:ext cx="7423485" cy="5081189"/>
        </p:xfrm>
        <a:graphic>
          <a:graphicData uri="http://schemas.openxmlformats.org/drawingml/2006/table">
            <a:tbl>
              <a:tblPr firstRow="1" bandRow="1">
                <a:tableStyleId>{8799B23B-EC83-4686-B30A-512413B5E67A}</a:tableStyleId>
              </a:tblPr>
              <a:tblGrid>
                <a:gridCol w="3371036">
                  <a:extLst>
                    <a:ext uri="{9D8B030D-6E8A-4147-A177-3AD203B41FA5}">
                      <a16:colId xmlns:a16="http://schemas.microsoft.com/office/drawing/2014/main" val="1840619654"/>
                    </a:ext>
                  </a:extLst>
                </a:gridCol>
                <a:gridCol w="635616">
                  <a:extLst>
                    <a:ext uri="{9D8B030D-6E8A-4147-A177-3AD203B41FA5}">
                      <a16:colId xmlns:a16="http://schemas.microsoft.com/office/drawing/2014/main" val="2965267141"/>
                    </a:ext>
                  </a:extLst>
                </a:gridCol>
                <a:gridCol w="635617">
                  <a:extLst>
                    <a:ext uri="{9D8B030D-6E8A-4147-A177-3AD203B41FA5}">
                      <a16:colId xmlns:a16="http://schemas.microsoft.com/office/drawing/2014/main" val="3209180254"/>
                    </a:ext>
                  </a:extLst>
                </a:gridCol>
                <a:gridCol w="2781216">
                  <a:extLst>
                    <a:ext uri="{9D8B030D-6E8A-4147-A177-3AD203B41FA5}">
                      <a16:colId xmlns:a16="http://schemas.microsoft.com/office/drawing/2014/main" val="272731518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Anomalies fœtales</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Non</a:t>
                      </a:r>
                    </a:p>
                  </a:txBody>
                  <a:tcPr>
                    <a:lnT w="12700" cap="flat" cmpd="sng" algn="ctr">
                      <a:solidFill>
                        <a:schemeClr val="accent3"/>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Terme au moment de la découverte (SA)</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4013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Anémie fœtale chronique </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382137">
                <a:tc>
                  <a:txBody>
                    <a:bodyPr/>
                    <a:lstStyle/>
                    <a:p>
                      <a:pPr lvl="0"/>
                      <a:r>
                        <a:rPr lang="fr-FR" sz="1800" kern="1200" dirty="0">
                          <a:solidFill>
                            <a:schemeClr val="tx1"/>
                          </a:solidFill>
                          <a:effectLst/>
                          <a:latin typeface="+mn-lt"/>
                          <a:ea typeface="+mn-ea"/>
                          <a:cs typeface="+mn-cs"/>
                        </a:rPr>
                        <a:t>Arythmie cardiaque fœtale </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r h="3543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Hémorragies fœtales </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687636368"/>
                  </a:ext>
                </a:extLst>
              </a:tr>
              <a:tr h="2246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Hydramnios</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619818799"/>
                  </a:ext>
                </a:extLst>
              </a:tr>
              <a:tr h="3299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Malformations</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626427493"/>
                  </a:ext>
                </a:extLst>
              </a:tr>
              <a:tr h="3299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Oligoamnios</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937153038"/>
                  </a:ext>
                </a:extLst>
              </a:tr>
              <a:tr h="3116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a:solidFill>
                            <a:schemeClr val="tx1"/>
                          </a:solidFill>
                          <a:effectLst/>
                          <a:latin typeface="+mn-lt"/>
                          <a:ea typeface="+mn-ea"/>
                          <a:cs typeface="+mn-cs"/>
                        </a:rPr>
                        <a:t>Retard de croissance intra-utérin </a:t>
                      </a:r>
                      <a:endParaRPr lang="fr-FR" sz="1800" kern="1200" dirty="0">
                        <a:solidFill>
                          <a:schemeClr val="tx1"/>
                        </a:solidFill>
                        <a:effectLst/>
                        <a:latin typeface="+mn-lt"/>
                        <a:ea typeface="+mn-ea"/>
                        <a:cs typeface="+mn-cs"/>
                      </a:endParaRP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4265783477"/>
                  </a:ext>
                </a:extLst>
              </a:tr>
              <a:tr h="3248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a:solidFill>
                            <a:schemeClr val="tx1"/>
                          </a:solidFill>
                          <a:effectLst/>
                          <a:latin typeface="+mn-lt"/>
                          <a:ea typeface="+mn-ea"/>
                          <a:cs typeface="+mn-cs"/>
                        </a:rPr>
                        <a:t>RCF anormal en antépratum ou doppler ombilical anormal</a:t>
                      </a:r>
                      <a:endParaRPr lang="fr-FR" sz="1800" kern="1200" dirty="0">
                        <a:solidFill>
                          <a:schemeClr val="tx1"/>
                        </a:solidFill>
                        <a:effectLst/>
                        <a:latin typeface="+mn-lt"/>
                        <a:ea typeface="+mn-ea"/>
                        <a:cs typeface="+mn-cs"/>
                      </a:endParaRP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429942644"/>
                  </a:ext>
                </a:extLst>
              </a:tr>
              <a:tr h="368491">
                <a:tc gridSpan="3">
                  <a:txBody>
                    <a:bodyPr/>
                    <a:lstStyle/>
                    <a:p>
                      <a:r>
                        <a:rPr lang="fr-FR" sz="1800" dirty="0"/>
                        <a:t>Autre, précisez : ………………..</a:t>
                      </a:r>
                    </a:p>
                    <a:p>
                      <a:endParaRPr lang="fr-FR" sz="1800" dirty="0"/>
                    </a:p>
                    <a:p>
                      <a:endParaRPr lang="fr-FR" sz="1800" dirty="0"/>
                    </a:p>
                    <a:p>
                      <a:endParaRPr lang="fr-FR" sz="1800" dirty="0"/>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hMerge="1">
                  <a:txBody>
                    <a:bodyPr/>
                    <a:lstStyle/>
                    <a:p>
                      <a:endParaRPr lang="fr-FR" sz="2000" dirty="0"/>
                    </a:p>
                  </a:txBody>
                  <a:tcPr>
                    <a:lnB w="12700" cap="flat" cmpd="sng" algn="ctr">
                      <a:solidFill>
                        <a:schemeClr val="accent3"/>
                      </a:solidFill>
                      <a:prstDash val="solid"/>
                      <a:round/>
                      <a:headEnd type="none" w="med" len="med"/>
                      <a:tailEnd type="none" w="med" len="med"/>
                    </a:lnB>
                  </a:tcPr>
                </a:tc>
                <a:tc hMerge="1">
                  <a:txBody>
                    <a:bodyPr/>
                    <a:lstStyle/>
                    <a:p>
                      <a:endParaRPr lang="fr-FR" sz="2000" dirty="0"/>
                    </a:p>
                  </a:txBody>
                  <a:tcPr>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endParaRPr lang="fr-FR" sz="1800" dirty="0"/>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953966638"/>
                  </a:ext>
                </a:extLst>
              </a:tr>
            </a:tbl>
          </a:graphicData>
        </a:graphic>
      </p:graphicFrame>
      <p:sp>
        <p:nvSpPr>
          <p:cNvPr id="6" name="Titre 1">
            <a:extLst>
              <a:ext uri="{FF2B5EF4-FFF2-40B4-BE49-F238E27FC236}">
                <a16:creationId xmlns:a16="http://schemas.microsoft.com/office/drawing/2014/main" id="{1C5768A6-285F-4248-988A-E737E619D172}"/>
              </a:ext>
            </a:extLst>
          </p:cNvPr>
          <p:cNvSpPr>
            <a:spLocks noGrp="1"/>
          </p:cNvSpPr>
          <p:nvPr>
            <p:ph type="title"/>
          </p:nvPr>
        </p:nvSpPr>
        <p:spPr>
          <a:xfrm>
            <a:off x="838200" y="365126"/>
            <a:ext cx="10515600" cy="709695"/>
          </a:xfrm>
        </p:spPr>
        <p:txBody>
          <a:bodyPr>
            <a:normAutofit/>
          </a:bodyPr>
          <a:lstStyle/>
          <a:p>
            <a:r>
              <a:rPr lang="fr-FR" sz="3600" b="1" dirty="0"/>
              <a:t>SUIVI DE LA GROSSESSE (2)</a:t>
            </a:r>
          </a:p>
        </p:txBody>
      </p:sp>
      <p:sp>
        <p:nvSpPr>
          <p:cNvPr id="7" name="Espace réservé du contenu 2">
            <a:extLst>
              <a:ext uri="{FF2B5EF4-FFF2-40B4-BE49-F238E27FC236}">
                <a16:creationId xmlns:a16="http://schemas.microsoft.com/office/drawing/2014/main" id="{AEE0A60E-D836-4206-871B-55A4FF893AFD}"/>
              </a:ext>
            </a:extLst>
          </p:cNvPr>
          <p:cNvSpPr>
            <a:spLocks noGrp="1"/>
          </p:cNvSpPr>
          <p:nvPr>
            <p:ph idx="1"/>
          </p:nvPr>
        </p:nvSpPr>
        <p:spPr>
          <a:xfrm>
            <a:off x="8550442" y="1930248"/>
            <a:ext cx="2562726" cy="3633720"/>
          </a:xfrm>
          <a:ln>
            <a:solidFill>
              <a:schemeClr val="accent5">
                <a:lumMod val="75000"/>
              </a:schemeClr>
            </a:solidFill>
          </a:ln>
        </p:spPr>
        <p:txBody>
          <a:bodyPr>
            <a:normAutofit/>
          </a:bodyPr>
          <a:lstStyle/>
          <a:p>
            <a:endParaRPr lang="fr-FR" sz="500" dirty="0"/>
          </a:p>
          <a:p>
            <a:r>
              <a:rPr lang="fr-FR" sz="2000" b="1" dirty="0"/>
              <a:t>Avis CPDPN :         </a:t>
            </a:r>
            <a:r>
              <a:rPr lang="fr-FR" sz="2000" dirty="0"/>
              <a:t>Oui </a:t>
            </a:r>
            <a:r>
              <a:rPr lang="fr-FR" sz="2000" dirty="0">
                <a:sym typeface="Wingdings" panose="05000000000000000000" pitchFamily="2" charset="2"/>
              </a:rPr>
              <a:t>     Non  </a:t>
            </a:r>
          </a:p>
          <a:p>
            <a:pPr marL="0" indent="0">
              <a:buNone/>
            </a:pPr>
            <a:endParaRPr lang="fr-FR" sz="1000" dirty="0"/>
          </a:p>
          <a:p>
            <a:r>
              <a:rPr lang="fr-FR" sz="2000" b="1" dirty="0"/>
              <a:t>Mouvements actifs fœtaux dans les 24h précédant l’accouchement : </a:t>
            </a:r>
            <a:r>
              <a:rPr lang="fr-FR" sz="2000" dirty="0"/>
              <a:t>Présence	</a:t>
            </a:r>
            <a:r>
              <a:rPr lang="fr-FR" sz="2000" dirty="0">
                <a:sym typeface="Wingdings" panose="05000000000000000000" pitchFamily="2" charset="2"/>
              </a:rPr>
              <a:t> </a:t>
            </a:r>
            <a:r>
              <a:rPr lang="fr-FR" sz="2000" dirty="0"/>
              <a:t>Absence	</a:t>
            </a:r>
            <a:r>
              <a:rPr lang="fr-FR" sz="2000" dirty="0">
                <a:sym typeface="Wingdings" panose="05000000000000000000" pitchFamily="2" charset="2"/>
              </a:rPr>
              <a:t> </a:t>
            </a:r>
            <a:r>
              <a:rPr lang="fr-FR" sz="2000" dirty="0"/>
              <a:t>Diminution	</a:t>
            </a:r>
            <a:r>
              <a:rPr lang="fr-FR" sz="2000" dirty="0">
                <a:sym typeface="Wingdings" panose="05000000000000000000" pitchFamily="2" charset="2"/>
              </a:rPr>
              <a:t> </a:t>
            </a:r>
            <a:endParaRPr lang="fr-FR" sz="2000" dirty="0"/>
          </a:p>
          <a:p>
            <a:pPr marL="0" indent="0">
              <a:buNone/>
            </a:pPr>
            <a:endParaRPr lang="fr-FR" sz="1600" i="1" dirty="0"/>
          </a:p>
        </p:txBody>
      </p:sp>
      <p:sp>
        <p:nvSpPr>
          <p:cNvPr id="2" name="Espace réservé du numéro de diapositive 1">
            <a:extLst>
              <a:ext uri="{FF2B5EF4-FFF2-40B4-BE49-F238E27FC236}">
                <a16:creationId xmlns:a16="http://schemas.microsoft.com/office/drawing/2014/main" id="{6D7D4661-D971-464D-9AC8-FF6DB6728003}"/>
              </a:ext>
            </a:extLst>
          </p:cNvPr>
          <p:cNvSpPr>
            <a:spLocks noGrp="1"/>
          </p:cNvSpPr>
          <p:nvPr>
            <p:ph type="sldNum" sz="quarter" idx="12"/>
          </p:nvPr>
        </p:nvSpPr>
        <p:spPr/>
        <p:txBody>
          <a:bodyPr/>
          <a:lstStyle/>
          <a:p>
            <a:fld id="{1F296CD6-F585-4F4E-9BDC-72E84E04FBD4}" type="slidenum">
              <a:rPr lang="fr-FR" smtClean="0"/>
              <a:t>5</a:t>
            </a:fld>
            <a:endParaRPr lang="fr-FR"/>
          </a:p>
        </p:txBody>
      </p:sp>
    </p:spTree>
    <p:extLst>
      <p:ext uri="{BB962C8B-B14F-4D97-AF65-F5344CB8AC3E}">
        <p14:creationId xmlns:p14="http://schemas.microsoft.com/office/powerpoint/2010/main" val="3776078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F46F68-E653-4753-B974-DFDB0CBE352C}"/>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SUIVI DE LA GROSSESSE (3)</a:t>
            </a:r>
          </a:p>
        </p:txBody>
      </p:sp>
      <p:sp>
        <p:nvSpPr>
          <p:cNvPr id="3" name="ZoneTexte 2">
            <a:extLst>
              <a:ext uri="{FF2B5EF4-FFF2-40B4-BE49-F238E27FC236}">
                <a16:creationId xmlns:a16="http://schemas.microsoft.com/office/drawing/2014/main" id="{C28B3282-0DD3-4044-92B5-6A2C188A67B2}"/>
              </a:ext>
            </a:extLst>
          </p:cNvPr>
          <p:cNvSpPr txBox="1"/>
          <p:nvPr/>
        </p:nvSpPr>
        <p:spPr>
          <a:xfrm>
            <a:off x="3898596" y="1286374"/>
            <a:ext cx="4106569" cy="461665"/>
          </a:xfrm>
          <a:prstGeom prst="rect">
            <a:avLst/>
          </a:prstGeom>
          <a:noFill/>
        </p:spPr>
        <p:txBody>
          <a:bodyPr wrap="square" rtlCol="0">
            <a:spAutoFit/>
          </a:bodyPr>
          <a:lstStyle/>
          <a:p>
            <a:r>
              <a:rPr lang="fr-FR" sz="2400" b="1" dirty="0"/>
              <a:t>Autres évènements marquants</a:t>
            </a:r>
          </a:p>
        </p:txBody>
      </p:sp>
      <p:sp>
        <p:nvSpPr>
          <p:cNvPr id="4" name="Espace réservé du contenu 2">
            <a:extLst>
              <a:ext uri="{FF2B5EF4-FFF2-40B4-BE49-F238E27FC236}">
                <a16:creationId xmlns:a16="http://schemas.microsoft.com/office/drawing/2014/main" id="{7D19C751-9FA6-4413-BCB7-6C7AC1B9A5CC}"/>
              </a:ext>
            </a:extLst>
          </p:cNvPr>
          <p:cNvSpPr txBox="1">
            <a:spLocks/>
          </p:cNvSpPr>
          <p:nvPr/>
        </p:nvSpPr>
        <p:spPr>
          <a:xfrm>
            <a:off x="838199" y="1959593"/>
            <a:ext cx="10227365" cy="3976579"/>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Echographies réalisées :     </a:t>
            </a:r>
            <a:r>
              <a:rPr lang="fr-FR" sz="2000" dirty="0"/>
              <a:t>T1 </a:t>
            </a:r>
            <a:r>
              <a:rPr lang="fr-FR" sz="2000" dirty="0">
                <a:sym typeface="Wingdings" panose="05000000000000000000" pitchFamily="2" charset="2"/>
              </a:rPr>
              <a:t>     T2      T3  </a:t>
            </a:r>
          </a:p>
          <a:p>
            <a:pPr lvl="1">
              <a:buFont typeface="Wingdings" panose="05000000000000000000" pitchFamily="2" charset="2"/>
              <a:buChar char="Ø"/>
            </a:pPr>
            <a:r>
              <a:rPr lang="fr-FR" sz="2000" dirty="0">
                <a:solidFill>
                  <a:prstClr val="black"/>
                </a:solidFill>
                <a:latin typeface="Calibri" panose="020F0502020204030204"/>
                <a:sym typeface="Wingdings" panose="05000000000000000000" pitchFamily="2" charset="2"/>
              </a:rPr>
              <a:t>Autres anomalies que celles décrites précédemment : </a:t>
            </a:r>
            <a:r>
              <a:rPr lang="fr-FR" sz="2000" dirty="0"/>
              <a:t>……………… </a:t>
            </a:r>
            <a:endParaRPr lang="fr-FR" sz="2000" dirty="0">
              <a:solidFill>
                <a:prstClr val="black"/>
              </a:solidFill>
              <a:latin typeface="Calibri" panose="020F0502020204030204"/>
              <a:sym typeface="Wingdings" panose="05000000000000000000" pitchFamily="2" charset="2"/>
            </a:endParaRPr>
          </a:p>
          <a:p>
            <a:endParaRPr lang="fr-FR" sz="2000" b="1" dirty="0">
              <a:solidFill>
                <a:prstClr val="black"/>
              </a:solidFill>
              <a:latin typeface="Calibri" panose="020F0502020204030204"/>
              <a:sym typeface="Wingdings" panose="05000000000000000000" pitchFamily="2" charset="2"/>
            </a:endParaRPr>
          </a:p>
          <a:p>
            <a:endParaRPr lang="fr-FR" sz="2000" b="1" dirty="0">
              <a:solidFill>
                <a:prstClr val="black"/>
              </a:solidFill>
              <a:latin typeface="Calibri" panose="020F0502020204030204"/>
              <a:sym typeface="Wingdings" panose="05000000000000000000" pitchFamily="2" charset="2"/>
            </a:endParaRPr>
          </a:p>
          <a:p>
            <a:endParaRPr lang="fr-FR" sz="2000" b="1" dirty="0">
              <a:solidFill>
                <a:prstClr val="black"/>
              </a:solidFill>
              <a:latin typeface="Calibri" panose="020F0502020204030204"/>
              <a:sym typeface="Wingdings" panose="05000000000000000000" pitchFamily="2" charset="2"/>
            </a:endParaRPr>
          </a:p>
          <a:p>
            <a:r>
              <a:rPr lang="fr-FR" sz="2000" b="1" dirty="0">
                <a:solidFill>
                  <a:prstClr val="black"/>
                </a:solidFill>
                <a:latin typeface="Calibri" panose="020F0502020204030204"/>
                <a:sym typeface="Wingdings" panose="05000000000000000000" pitchFamily="2" charset="2"/>
              </a:rPr>
              <a:t>Hospitalisations anténatales :  </a:t>
            </a:r>
            <a:r>
              <a:rPr lang="fr-FR" sz="2000" b="1" dirty="0"/>
              <a:t>   </a:t>
            </a:r>
            <a:r>
              <a:rPr lang="fr-FR" sz="2000" dirty="0"/>
              <a:t>Oui </a:t>
            </a:r>
            <a:r>
              <a:rPr lang="fr-FR" sz="2000" dirty="0">
                <a:sym typeface="Wingdings" panose="05000000000000000000" pitchFamily="2" charset="2"/>
              </a:rPr>
              <a:t>     Non  </a:t>
            </a:r>
          </a:p>
          <a:p>
            <a:pPr lvl="1">
              <a:buFont typeface="Wingdings" panose="05000000000000000000" pitchFamily="2" charset="2"/>
              <a:buChar char="Ø"/>
            </a:pPr>
            <a:r>
              <a:rPr lang="fr-FR" sz="2000" dirty="0">
                <a:sym typeface="Wingdings" panose="05000000000000000000" pitchFamily="2" charset="2"/>
              </a:rPr>
              <a:t>Précisions : </a:t>
            </a:r>
            <a:r>
              <a:rPr lang="fr-FR" sz="1800" dirty="0"/>
              <a:t>……………… </a:t>
            </a:r>
          </a:p>
          <a:p>
            <a:endParaRPr lang="fr-FR" sz="1800" dirty="0"/>
          </a:p>
          <a:p>
            <a:endParaRPr lang="fr-FR" sz="2000" i="1" dirty="0"/>
          </a:p>
          <a:p>
            <a:endParaRPr lang="fr-FR" sz="2000" i="1" dirty="0"/>
          </a:p>
        </p:txBody>
      </p:sp>
      <p:sp>
        <p:nvSpPr>
          <p:cNvPr id="5" name="Espace réservé du numéro de diapositive 4">
            <a:extLst>
              <a:ext uri="{FF2B5EF4-FFF2-40B4-BE49-F238E27FC236}">
                <a16:creationId xmlns:a16="http://schemas.microsoft.com/office/drawing/2014/main" id="{D5C39E93-5498-4D24-9B69-98226D02D678}"/>
              </a:ext>
            </a:extLst>
          </p:cNvPr>
          <p:cNvSpPr>
            <a:spLocks noGrp="1"/>
          </p:cNvSpPr>
          <p:nvPr>
            <p:ph type="sldNum" sz="quarter" idx="12"/>
          </p:nvPr>
        </p:nvSpPr>
        <p:spPr/>
        <p:txBody>
          <a:bodyPr/>
          <a:lstStyle/>
          <a:p>
            <a:fld id="{1F296CD6-F585-4F4E-9BDC-72E84E04FBD4}" type="slidenum">
              <a:rPr lang="fr-FR" smtClean="0"/>
              <a:t>6</a:t>
            </a:fld>
            <a:endParaRPr lang="fr-FR"/>
          </a:p>
        </p:txBody>
      </p:sp>
    </p:spTree>
    <p:extLst>
      <p:ext uri="{BB962C8B-B14F-4D97-AF65-F5344CB8AC3E}">
        <p14:creationId xmlns:p14="http://schemas.microsoft.com/office/powerpoint/2010/main" val="3845394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57BDB316-540E-49CF-AB64-1302EF72BDF8}"/>
              </a:ext>
            </a:extLst>
          </p:cNvPr>
          <p:cNvSpPr>
            <a:spLocks noGrp="1"/>
          </p:cNvSpPr>
          <p:nvPr>
            <p:ph type="title"/>
          </p:nvPr>
        </p:nvSpPr>
        <p:spPr>
          <a:xfrm>
            <a:off x="838200" y="365126"/>
            <a:ext cx="10515600" cy="709695"/>
          </a:xfrm>
        </p:spPr>
        <p:txBody>
          <a:bodyPr>
            <a:normAutofit/>
          </a:bodyPr>
          <a:lstStyle/>
          <a:p>
            <a:r>
              <a:rPr lang="fr-FR" sz="3600" b="1" dirty="0"/>
              <a:t>ACCOUCHEMENT (1)</a:t>
            </a:r>
          </a:p>
        </p:txBody>
      </p:sp>
      <p:sp>
        <p:nvSpPr>
          <p:cNvPr id="6" name="Espace réservé du contenu 2">
            <a:extLst>
              <a:ext uri="{FF2B5EF4-FFF2-40B4-BE49-F238E27FC236}">
                <a16:creationId xmlns:a16="http://schemas.microsoft.com/office/drawing/2014/main" id="{54102DDF-0D34-4C68-BED5-CB6BE2AE6048}"/>
              </a:ext>
            </a:extLst>
          </p:cNvPr>
          <p:cNvSpPr>
            <a:spLocks noGrp="1"/>
          </p:cNvSpPr>
          <p:nvPr>
            <p:ph idx="1"/>
          </p:nvPr>
        </p:nvSpPr>
        <p:spPr>
          <a:xfrm>
            <a:off x="1467852" y="1205948"/>
            <a:ext cx="9256295" cy="5031079"/>
          </a:xfrm>
          <a:ln>
            <a:solidFill>
              <a:schemeClr val="accent5">
                <a:lumMod val="75000"/>
              </a:schemeClr>
            </a:solidFill>
          </a:ln>
        </p:spPr>
        <p:txBody>
          <a:bodyPr>
            <a:normAutofit/>
          </a:bodyPr>
          <a:lstStyle/>
          <a:p>
            <a:endParaRPr lang="fr-FR" sz="500" dirty="0"/>
          </a:p>
          <a:p>
            <a:r>
              <a:rPr lang="fr-FR" sz="2000" b="1" dirty="0"/>
              <a:t>Réalisation d’un transfert in-utéro :     </a:t>
            </a:r>
            <a:r>
              <a:rPr lang="fr-FR" sz="2000" dirty="0"/>
              <a:t>Oui </a:t>
            </a:r>
            <a:r>
              <a:rPr lang="fr-FR" sz="2000" dirty="0">
                <a:sym typeface="Wingdings" panose="05000000000000000000" pitchFamily="2" charset="2"/>
              </a:rPr>
              <a:t>     Non  </a:t>
            </a:r>
          </a:p>
          <a:p>
            <a:r>
              <a:rPr lang="fr-FR" sz="2000" b="1" dirty="0"/>
              <a:t>Si oui :</a:t>
            </a:r>
          </a:p>
          <a:p>
            <a:pPr lvl="1">
              <a:buFont typeface="Wingdings" panose="05000000000000000000" pitchFamily="2" charset="2"/>
              <a:buChar char="Ø"/>
            </a:pPr>
            <a:r>
              <a:rPr lang="fr-FR" sz="1800" dirty="0"/>
              <a:t>Terme : …….SA</a:t>
            </a:r>
          </a:p>
          <a:p>
            <a:pPr lvl="1">
              <a:buFont typeface="Wingdings" panose="05000000000000000000" pitchFamily="2" charset="2"/>
              <a:buChar char="Ø"/>
            </a:pPr>
            <a:r>
              <a:rPr lang="fr-FR" sz="1800" dirty="0"/>
              <a:t>Motif : ………</a:t>
            </a:r>
          </a:p>
          <a:p>
            <a:pPr lvl="1">
              <a:buFont typeface="Wingdings" panose="05000000000000000000" pitchFamily="2" charset="2"/>
              <a:buChar char="Ø"/>
            </a:pPr>
            <a:r>
              <a:rPr lang="fr-FR" sz="1800" dirty="0"/>
              <a:t>Type de la maternité de départ :     I </a:t>
            </a:r>
            <a:r>
              <a:rPr lang="fr-FR" sz="1800" dirty="0">
                <a:sym typeface="Wingdings" panose="05000000000000000000" pitchFamily="2" charset="2"/>
              </a:rPr>
              <a:t>     IIA      IIB      III </a:t>
            </a:r>
            <a:endParaRPr lang="fr-FR" sz="1800" i="1" dirty="0"/>
          </a:p>
          <a:p>
            <a:r>
              <a:rPr lang="fr-FR" sz="2000" b="1" dirty="0"/>
              <a:t>Réalisation d’une </a:t>
            </a:r>
            <a:r>
              <a:rPr lang="fr-FR" sz="2000" b="1" dirty="0" err="1"/>
              <a:t>tocolyse</a:t>
            </a:r>
            <a:r>
              <a:rPr lang="fr-FR" sz="2000" b="1" dirty="0"/>
              <a:t> au cours du travail :   </a:t>
            </a:r>
            <a:r>
              <a:rPr lang="fr-FR" sz="2000" dirty="0"/>
              <a:t>Oui </a:t>
            </a:r>
            <a:r>
              <a:rPr lang="fr-FR" sz="2000" dirty="0">
                <a:sym typeface="Wingdings" panose="05000000000000000000" pitchFamily="2" charset="2"/>
              </a:rPr>
              <a:t>     Non  </a:t>
            </a:r>
            <a:endParaRPr lang="fr-FR" sz="2000" dirty="0"/>
          </a:p>
          <a:p>
            <a:r>
              <a:rPr lang="fr-FR" sz="2000" b="1" dirty="0"/>
              <a:t>Type de la maternité où a eu lieu l’accouchement :     </a:t>
            </a:r>
            <a:r>
              <a:rPr lang="fr-FR" sz="2000" dirty="0"/>
              <a:t>I </a:t>
            </a:r>
            <a:r>
              <a:rPr lang="fr-FR" sz="2000" dirty="0">
                <a:sym typeface="Wingdings" panose="05000000000000000000" pitchFamily="2" charset="2"/>
              </a:rPr>
              <a:t></a:t>
            </a:r>
            <a:r>
              <a:rPr lang="fr-FR" sz="2000" dirty="0"/>
              <a:t>     IIA </a:t>
            </a:r>
            <a:r>
              <a:rPr lang="fr-FR" sz="2000" dirty="0">
                <a:sym typeface="Wingdings" panose="05000000000000000000" pitchFamily="2" charset="2"/>
              </a:rPr>
              <a:t>   </a:t>
            </a:r>
            <a:r>
              <a:rPr lang="fr-FR" sz="2000" dirty="0"/>
              <a:t>  IIB </a:t>
            </a:r>
            <a:r>
              <a:rPr lang="fr-FR" sz="2000" dirty="0">
                <a:sym typeface="Wingdings" panose="05000000000000000000" pitchFamily="2" charset="2"/>
              </a:rPr>
              <a:t>   </a:t>
            </a:r>
            <a:r>
              <a:rPr lang="fr-FR" sz="2000" dirty="0"/>
              <a:t>  III </a:t>
            </a:r>
            <a:r>
              <a:rPr lang="fr-FR" sz="2000" dirty="0">
                <a:sym typeface="Wingdings" panose="05000000000000000000" pitchFamily="2" charset="2"/>
              </a:rPr>
              <a:t></a:t>
            </a:r>
            <a:r>
              <a:rPr lang="fr-FR" sz="2000" dirty="0"/>
              <a:t> </a:t>
            </a:r>
          </a:p>
          <a:p>
            <a:r>
              <a:rPr lang="fr-FR" sz="2000" b="1" dirty="0"/>
              <a:t>Terme :</a:t>
            </a:r>
            <a:r>
              <a:rPr lang="fr-FR" sz="2000" dirty="0"/>
              <a:t> ……  SA</a:t>
            </a:r>
          </a:p>
          <a:p>
            <a:r>
              <a:rPr lang="fr-FR" sz="2000" b="1" dirty="0"/>
              <a:t>Mise en travail :     </a:t>
            </a:r>
            <a:r>
              <a:rPr lang="fr-FR" sz="2000" dirty="0"/>
              <a:t>Spontanée </a:t>
            </a:r>
            <a:r>
              <a:rPr lang="fr-FR" sz="2000" dirty="0">
                <a:sym typeface="Wingdings" panose="05000000000000000000" pitchFamily="2" charset="2"/>
              </a:rPr>
              <a:t>     </a:t>
            </a:r>
            <a:r>
              <a:rPr lang="fr-FR" sz="2000" dirty="0"/>
              <a:t>Déclenchement </a:t>
            </a:r>
            <a:r>
              <a:rPr lang="fr-FR" sz="2000" dirty="0">
                <a:sym typeface="Wingdings" panose="05000000000000000000" pitchFamily="2" charset="2"/>
              </a:rPr>
              <a:t></a:t>
            </a:r>
          </a:p>
          <a:p>
            <a:r>
              <a:rPr lang="fr-FR" sz="2000" b="1" dirty="0"/>
              <a:t>Si déclenchement :   </a:t>
            </a:r>
          </a:p>
          <a:p>
            <a:pPr marL="0" indent="0">
              <a:buNone/>
            </a:pPr>
            <a:r>
              <a:rPr lang="fr-FR" sz="1800" dirty="0"/>
              <a:t>     </a:t>
            </a:r>
            <a:r>
              <a:rPr lang="fr-FR" sz="2000" dirty="0"/>
              <a:t>Maturation cervicale </a:t>
            </a:r>
            <a:r>
              <a:rPr lang="fr-FR" sz="2000" dirty="0">
                <a:sym typeface="Wingdings" panose="05000000000000000000" pitchFamily="2" charset="2"/>
              </a:rPr>
              <a:t>     </a:t>
            </a:r>
            <a:r>
              <a:rPr lang="fr-FR" sz="2000" dirty="0"/>
              <a:t>Prostaglandines </a:t>
            </a:r>
            <a:r>
              <a:rPr lang="fr-FR" sz="2000" dirty="0">
                <a:sym typeface="Wingdings" panose="05000000000000000000" pitchFamily="2" charset="2"/>
              </a:rPr>
              <a:t>     </a:t>
            </a:r>
            <a:r>
              <a:rPr lang="fr-FR" sz="2000" dirty="0"/>
              <a:t>Autre, précisez : ………………  </a:t>
            </a:r>
          </a:p>
          <a:p>
            <a:r>
              <a:rPr lang="fr-FR" sz="2000" b="1" dirty="0"/>
              <a:t>Présentation :</a:t>
            </a:r>
            <a:r>
              <a:rPr lang="fr-FR" sz="2000" dirty="0"/>
              <a:t>     Céphalique </a:t>
            </a:r>
            <a:r>
              <a:rPr lang="fr-FR" sz="2000" dirty="0">
                <a:sym typeface="Wingdings" panose="05000000000000000000" pitchFamily="2" charset="2"/>
              </a:rPr>
              <a:t>  </a:t>
            </a:r>
            <a:r>
              <a:rPr lang="fr-FR" sz="2000" dirty="0"/>
              <a:t>   Siège</a:t>
            </a:r>
            <a:r>
              <a:rPr lang="fr-FR" sz="2000" dirty="0">
                <a:sym typeface="Wingdings" panose="05000000000000000000" pitchFamily="2" charset="2"/>
              </a:rPr>
              <a:t>    </a:t>
            </a:r>
            <a:r>
              <a:rPr lang="fr-FR" sz="2000" dirty="0"/>
              <a:t>Transverse </a:t>
            </a:r>
            <a:r>
              <a:rPr lang="fr-FR" sz="2000" dirty="0">
                <a:sym typeface="Wingdings" panose="05000000000000000000" pitchFamily="2" charset="2"/>
              </a:rPr>
              <a:t> </a:t>
            </a:r>
            <a:endParaRPr lang="fr-FR" sz="2000" dirty="0"/>
          </a:p>
        </p:txBody>
      </p:sp>
      <p:sp>
        <p:nvSpPr>
          <p:cNvPr id="2" name="Espace réservé du numéro de diapositive 1">
            <a:extLst>
              <a:ext uri="{FF2B5EF4-FFF2-40B4-BE49-F238E27FC236}">
                <a16:creationId xmlns:a16="http://schemas.microsoft.com/office/drawing/2014/main" id="{B6A504EF-4DE1-4CC9-B1BE-8423E4631B14}"/>
              </a:ext>
            </a:extLst>
          </p:cNvPr>
          <p:cNvSpPr>
            <a:spLocks noGrp="1"/>
          </p:cNvSpPr>
          <p:nvPr>
            <p:ph type="sldNum" sz="quarter" idx="12"/>
          </p:nvPr>
        </p:nvSpPr>
        <p:spPr/>
        <p:txBody>
          <a:bodyPr/>
          <a:lstStyle/>
          <a:p>
            <a:fld id="{1F296CD6-F585-4F4E-9BDC-72E84E04FBD4}" type="slidenum">
              <a:rPr lang="fr-FR" smtClean="0"/>
              <a:t>7</a:t>
            </a:fld>
            <a:endParaRPr lang="fr-FR"/>
          </a:p>
        </p:txBody>
      </p:sp>
    </p:spTree>
    <p:extLst>
      <p:ext uri="{BB962C8B-B14F-4D97-AF65-F5344CB8AC3E}">
        <p14:creationId xmlns:p14="http://schemas.microsoft.com/office/powerpoint/2010/main" val="1782031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2D15AC5-AD99-4EEE-A06B-0F693E11C737}"/>
              </a:ext>
            </a:extLst>
          </p:cNvPr>
          <p:cNvSpPr txBox="1">
            <a:spLocks/>
          </p:cNvSpPr>
          <p:nvPr/>
        </p:nvSpPr>
        <p:spPr>
          <a:xfrm>
            <a:off x="838200" y="3910017"/>
            <a:ext cx="10515600" cy="2022239"/>
          </a:xfrm>
          <a:prstGeom prst="rect">
            <a:avLst/>
          </a:prstGeom>
          <a:ln>
            <a:solidFill>
              <a:schemeClr val="accent5">
                <a:lumMod val="75000"/>
              </a:schemeClr>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Durée de la phase active du travail : </a:t>
            </a:r>
            <a:r>
              <a:rPr lang="fr-FR" sz="2000" dirty="0"/>
              <a:t>…… min ou heure</a:t>
            </a:r>
          </a:p>
          <a:p>
            <a:r>
              <a:rPr lang="fr-FR" sz="2000" b="1" dirty="0"/>
              <a:t>Durée du 2</a:t>
            </a:r>
            <a:r>
              <a:rPr lang="fr-FR" sz="2000" b="1" baseline="30000" dirty="0"/>
              <a:t>ème</a:t>
            </a:r>
            <a:r>
              <a:rPr lang="fr-FR" sz="2000" b="1" dirty="0"/>
              <a:t> stade du travail : </a:t>
            </a:r>
            <a:r>
              <a:rPr lang="fr-FR" sz="2000" dirty="0"/>
              <a:t>…… min ou heure</a:t>
            </a:r>
          </a:p>
          <a:p>
            <a:r>
              <a:rPr lang="fr-FR" sz="2000" b="1" dirty="0"/>
              <a:t>Durée des efforts expulsifs : </a:t>
            </a:r>
            <a:r>
              <a:rPr lang="fr-FR" sz="2000" dirty="0"/>
              <a:t>…… min </a:t>
            </a:r>
          </a:p>
          <a:p>
            <a:r>
              <a:rPr lang="fr-FR" sz="2000" b="1" dirty="0"/>
              <a:t>Durée d’ouverture de la poche des eaux : </a:t>
            </a:r>
            <a:r>
              <a:rPr lang="fr-FR" sz="2000" dirty="0"/>
              <a:t>…… min ou heure</a:t>
            </a:r>
          </a:p>
          <a:p>
            <a:r>
              <a:rPr lang="fr-FR" sz="2000" b="1" dirty="0"/>
              <a:t>Couleur du liquide amniotique :     </a:t>
            </a:r>
            <a:r>
              <a:rPr lang="fr-FR" sz="2000" dirty="0"/>
              <a:t>Clair </a:t>
            </a:r>
            <a:r>
              <a:rPr lang="fr-FR" sz="2000" dirty="0">
                <a:sym typeface="Wingdings" panose="05000000000000000000" pitchFamily="2" charset="2"/>
              </a:rPr>
              <a:t>     Teinté      Méconial</a:t>
            </a:r>
            <a:r>
              <a:rPr lang="fr-FR" sz="2000" dirty="0"/>
              <a:t> </a:t>
            </a:r>
            <a:r>
              <a:rPr lang="fr-FR" sz="2000" dirty="0">
                <a:sym typeface="Wingdings" panose="05000000000000000000" pitchFamily="2" charset="2"/>
              </a:rPr>
              <a:t>     Sanglant  </a:t>
            </a:r>
          </a:p>
          <a:p>
            <a:endParaRPr lang="fr-FR" sz="2000" i="1" dirty="0"/>
          </a:p>
          <a:p>
            <a:endParaRPr lang="fr-FR" sz="1600" i="1" dirty="0"/>
          </a:p>
          <a:p>
            <a:endParaRPr lang="fr-FR" sz="1800" i="1" dirty="0"/>
          </a:p>
        </p:txBody>
      </p:sp>
      <p:pic>
        <p:nvPicPr>
          <p:cNvPr id="2050" name="Picture 2" descr="Haute Autorité de Santé - Accouchement normal : accompagnement de la  physiologie et interventions médicales">
            <a:extLst>
              <a:ext uri="{FF2B5EF4-FFF2-40B4-BE49-F238E27FC236}">
                <a16:creationId xmlns:a16="http://schemas.microsoft.com/office/drawing/2014/main" id="{B64190BF-72EA-4378-8373-F80B073DB8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2294" y="1455633"/>
            <a:ext cx="6969906" cy="1873162"/>
          </a:xfrm>
          <a:prstGeom prst="rect">
            <a:avLst/>
          </a:prstGeom>
          <a:noFill/>
          <a:extLst>
            <a:ext uri="{909E8E84-426E-40DD-AFC4-6F175D3DCCD1}">
              <a14:hiddenFill xmlns:a14="http://schemas.microsoft.com/office/drawing/2010/main">
                <a:solidFill>
                  <a:srgbClr val="FFFFFF"/>
                </a:solidFill>
              </a14:hiddenFill>
            </a:ext>
          </a:extLst>
        </p:spPr>
      </p:pic>
      <p:sp>
        <p:nvSpPr>
          <p:cNvPr id="16" name="Titre 1">
            <a:extLst>
              <a:ext uri="{FF2B5EF4-FFF2-40B4-BE49-F238E27FC236}">
                <a16:creationId xmlns:a16="http://schemas.microsoft.com/office/drawing/2014/main" id="{018067F3-B835-4628-9707-E4C93A692FC0}"/>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ACCOUCHEMENT (2)</a:t>
            </a:r>
          </a:p>
        </p:txBody>
      </p:sp>
      <p:sp>
        <p:nvSpPr>
          <p:cNvPr id="14" name="ZoneTexte 13">
            <a:extLst>
              <a:ext uri="{FF2B5EF4-FFF2-40B4-BE49-F238E27FC236}">
                <a16:creationId xmlns:a16="http://schemas.microsoft.com/office/drawing/2014/main" id="{DFD857E8-33D0-4752-BA63-F60CE0C9466D}"/>
              </a:ext>
            </a:extLst>
          </p:cNvPr>
          <p:cNvSpPr txBox="1"/>
          <p:nvPr/>
        </p:nvSpPr>
        <p:spPr>
          <a:xfrm>
            <a:off x="773942" y="943681"/>
            <a:ext cx="10644115" cy="400110"/>
          </a:xfrm>
          <a:prstGeom prst="rect">
            <a:avLst/>
          </a:prstGeom>
          <a:noFill/>
        </p:spPr>
        <p:txBody>
          <a:bodyPr wrap="square" rtlCol="0">
            <a:spAutoFit/>
          </a:bodyPr>
          <a:lstStyle/>
          <a:p>
            <a:pPr algn="ctr"/>
            <a:r>
              <a:rPr lang="fr-FR" sz="2000" i="1" dirty="0"/>
              <a:t>Les différents stades du travail </a:t>
            </a:r>
          </a:p>
        </p:txBody>
      </p:sp>
      <p:sp>
        <p:nvSpPr>
          <p:cNvPr id="2" name="Espace réservé du numéro de diapositive 1">
            <a:extLst>
              <a:ext uri="{FF2B5EF4-FFF2-40B4-BE49-F238E27FC236}">
                <a16:creationId xmlns:a16="http://schemas.microsoft.com/office/drawing/2014/main" id="{9D954246-63B6-49F3-82C6-7EED83986471}"/>
              </a:ext>
            </a:extLst>
          </p:cNvPr>
          <p:cNvSpPr>
            <a:spLocks noGrp="1"/>
          </p:cNvSpPr>
          <p:nvPr>
            <p:ph type="sldNum" sz="quarter" idx="12"/>
          </p:nvPr>
        </p:nvSpPr>
        <p:spPr/>
        <p:txBody>
          <a:bodyPr/>
          <a:lstStyle/>
          <a:p>
            <a:fld id="{1F296CD6-F585-4F4E-9BDC-72E84E04FBD4}" type="slidenum">
              <a:rPr lang="fr-FR" smtClean="0"/>
              <a:t>8</a:t>
            </a:fld>
            <a:endParaRPr lang="fr-FR"/>
          </a:p>
        </p:txBody>
      </p:sp>
      <p:sp>
        <p:nvSpPr>
          <p:cNvPr id="4" name="ZoneTexte 3">
            <a:extLst>
              <a:ext uri="{FF2B5EF4-FFF2-40B4-BE49-F238E27FC236}">
                <a16:creationId xmlns:a16="http://schemas.microsoft.com/office/drawing/2014/main" id="{BF318CCC-72B6-412D-B1D5-DC7FBC2BB22B}"/>
              </a:ext>
            </a:extLst>
          </p:cNvPr>
          <p:cNvSpPr txBox="1"/>
          <p:nvPr/>
        </p:nvSpPr>
        <p:spPr>
          <a:xfrm>
            <a:off x="838200" y="3345659"/>
            <a:ext cx="10579858" cy="307777"/>
          </a:xfrm>
          <a:prstGeom prst="rect">
            <a:avLst/>
          </a:prstGeom>
          <a:noFill/>
        </p:spPr>
        <p:txBody>
          <a:bodyPr wrap="square" rtlCol="0">
            <a:spAutoFit/>
          </a:bodyPr>
          <a:lstStyle/>
          <a:p>
            <a:pPr algn="ctr"/>
            <a:r>
              <a:rPr lang="fr-FR" sz="1400" i="1" dirty="0"/>
              <a:t>Source : HAS. Accouchement normal - Accompagnement de la physiologie et interventions médicales. 2017</a:t>
            </a:r>
          </a:p>
        </p:txBody>
      </p:sp>
    </p:spTree>
    <p:extLst>
      <p:ext uri="{BB962C8B-B14F-4D97-AF65-F5344CB8AC3E}">
        <p14:creationId xmlns:p14="http://schemas.microsoft.com/office/powerpoint/2010/main" val="167808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1">
            <a:extLst>
              <a:ext uri="{FF2B5EF4-FFF2-40B4-BE49-F238E27FC236}">
                <a16:creationId xmlns:a16="http://schemas.microsoft.com/office/drawing/2014/main" id="{621F8903-9FCD-4238-A51E-94011231BFF4}"/>
              </a:ext>
            </a:extLst>
          </p:cNvPr>
          <p:cNvGraphicFramePr>
            <a:graphicFrameLocks noGrp="1"/>
          </p:cNvGraphicFramePr>
          <p:nvPr>
            <p:extLst>
              <p:ext uri="{D42A27DB-BD31-4B8C-83A1-F6EECF244321}">
                <p14:modId xmlns:p14="http://schemas.microsoft.com/office/powerpoint/2010/main" val="2263966591"/>
              </p:ext>
            </p:extLst>
          </p:nvPr>
        </p:nvGraphicFramePr>
        <p:xfrm>
          <a:off x="838200" y="1686513"/>
          <a:ext cx="4953000" cy="4223723"/>
        </p:xfrm>
        <a:graphic>
          <a:graphicData uri="http://schemas.openxmlformats.org/drawingml/2006/table">
            <a:tbl>
              <a:tblPr firstRow="1" bandRow="1">
                <a:tableStyleId>{8799B23B-EC83-4686-B30A-512413B5E67A}</a:tableStyleId>
              </a:tblPr>
              <a:tblGrid>
                <a:gridCol w="3575204">
                  <a:extLst>
                    <a:ext uri="{9D8B030D-6E8A-4147-A177-3AD203B41FA5}">
                      <a16:colId xmlns:a16="http://schemas.microsoft.com/office/drawing/2014/main" val="1840619654"/>
                    </a:ext>
                  </a:extLst>
                </a:gridCol>
                <a:gridCol w="674150">
                  <a:extLst>
                    <a:ext uri="{9D8B030D-6E8A-4147-A177-3AD203B41FA5}">
                      <a16:colId xmlns:a16="http://schemas.microsoft.com/office/drawing/2014/main" val="2965267141"/>
                    </a:ext>
                  </a:extLst>
                </a:gridCol>
                <a:gridCol w="703646">
                  <a:extLst>
                    <a:ext uri="{9D8B030D-6E8A-4147-A177-3AD203B41FA5}">
                      <a16:colId xmlns:a16="http://schemas.microsoft.com/office/drawing/2014/main" val="3209180254"/>
                    </a:ext>
                  </a:extLst>
                </a:gridCol>
              </a:tblGrid>
              <a:tr h="422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dirty="0">
                          <a:solidFill>
                            <a:schemeClr val="tx1"/>
                          </a:solidFill>
                        </a:rPr>
                        <a:t>Evènement sentinelle</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20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2000" b="1" dirty="0">
                          <a:solidFill>
                            <a:schemeClr val="tx1"/>
                          </a:solidFill>
                        </a:rPr>
                        <a:t>Non</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3957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dirty="0">
                          <a:solidFill>
                            <a:schemeClr val="tx1"/>
                          </a:solidFill>
                          <a:effectLst/>
                          <a:latin typeface="+mn-lt"/>
                          <a:ea typeface="+mn-ea"/>
                          <a:cs typeface="+mn-cs"/>
                        </a:rPr>
                        <a:t>Dystocie</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3957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dirty="0">
                          <a:solidFill>
                            <a:schemeClr val="tx1"/>
                          </a:solidFill>
                          <a:effectLst/>
                          <a:latin typeface="+mn-lt"/>
                          <a:ea typeface="+mn-ea"/>
                          <a:cs typeface="+mn-cs"/>
                        </a:rPr>
                        <a:t>Eclampsie</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r h="430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dirty="0">
                          <a:solidFill>
                            <a:schemeClr val="tx1"/>
                          </a:solidFill>
                          <a:effectLst/>
                          <a:latin typeface="+mn-lt"/>
                          <a:ea typeface="+mn-ea"/>
                          <a:cs typeface="+mn-cs"/>
                        </a:rPr>
                        <a:t>Etat de choc maternel</a:t>
                      </a:r>
                    </a:p>
                  </a:txBody>
                  <a:tcPr>
                    <a:lnL w="12700" cap="flat" cmpd="sng" algn="ctr">
                      <a:solidFill>
                        <a:schemeClr val="accent3"/>
                      </a:solidFill>
                      <a:prstDash val="solid"/>
                      <a:round/>
                      <a:headEnd type="none" w="med" len="med"/>
                      <a:tailEnd type="none" w="med" len="med"/>
                    </a:lnL>
                  </a:tcPr>
                </a:tc>
                <a:tc>
                  <a:txBody>
                    <a:bodyPr/>
                    <a:lstStyle/>
                    <a:p>
                      <a:endParaRPr lang="fr-FR" sz="200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687636368"/>
                  </a:ext>
                </a:extLst>
              </a:tr>
              <a:tr h="422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dirty="0"/>
                        <a:t>Hématome </a:t>
                      </a:r>
                      <a:r>
                        <a:rPr lang="fr-FR" sz="2000" dirty="0" err="1"/>
                        <a:t>rétroplacentaire</a:t>
                      </a:r>
                      <a:endParaRPr lang="fr-FR" sz="2000" dirty="0"/>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94116139"/>
                  </a:ext>
                </a:extLst>
              </a:tr>
              <a:tr h="422426">
                <a:tc>
                  <a:txBody>
                    <a:bodyPr/>
                    <a:lstStyle/>
                    <a:p>
                      <a:r>
                        <a:rPr lang="fr-FR" sz="2000" dirty="0"/>
                        <a:t>Procidence du cordon</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400564535"/>
                  </a:ext>
                </a:extLst>
              </a:tr>
              <a:tr h="422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dirty="0"/>
                        <a:t>Rupture utérine</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897233256"/>
                  </a:ext>
                </a:extLst>
              </a:tr>
              <a:tr h="422426">
                <a:tc gridSpan="3">
                  <a:txBody>
                    <a:bodyPr/>
                    <a:lstStyle/>
                    <a:p>
                      <a:r>
                        <a:rPr lang="fr-FR" sz="2000" dirty="0"/>
                        <a:t>Autre, précisez : ………………..</a:t>
                      </a:r>
                    </a:p>
                    <a:p>
                      <a:endParaRPr lang="fr-FR" sz="2000" dirty="0"/>
                    </a:p>
                    <a:p>
                      <a:endParaRPr lang="fr-FR" sz="2000" dirty="0"/>
                    </a:p>
                    <a:p>
                      <a:endParaRPr lang="fr-FR" sz="2000" dirty="0"/>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hMerge="1">
                  <a:txBody>
                    <a:bodyPr/>
                    <a:lstStyle/>
                    <a:p>
                      <a:endParaRPr lang="fr-FR" sz="2000" dirty="0"/>
                    </a:p>
                  </a:txBody>
                  <a:tcPr>
                    <a:lnB w="12700" cap="flat" cmpd="sng" algn="ctr">
                      <a:solidFill>
                        <a:schemeClr val="accent3"/>
                      </a:solidFill>
                      <a:prstDash val="solid"/>
                      <a:round/>
                      <a:headEnd type="none" w="med" len="med"/>
                      <a:tailEnd type="none" w="med" len="med"/>
                    </a:lnB>
                  </a:tcPr>
                </a:tc>
                <a:tc hMerge="1">
                  <a:txBody>
                    <a:bodyPr/>
                    <a:lstStyle/>
                    <a:p>
                      <a:endParaRPr lang="fr-FR" sz="2000" dirty="0"/>
                    </a:p>
                  </a:txBody>
                  <a:tcPr>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953966638"/>
                  </a:ext>
                </a:extLst>
              </a:tr>
            </a:tbl>
          </a:graphicData>
        </a:graphic>
      </p:graphicFrame>
      <p:sp>
        <p:nvSpPr>
          <p:cNvPr id="3" name="Titre 1">
            <a:extLst>
              <a:ext uri="{FF2B5EF4-FFF2-40B4-BE49-F238E27FC236}">
                <a16:creationId xmlns:a16="http://schemas.microsoft.com/office/drawing/2014/main" id="{ED27CB3B-5955-4081-92FB-31312A51D72E}"/>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ACCOUCHEMENT (3)</a:t>
            </a:r>
          </a:p>
        </p:txBody>
      </p:sp>
      <p:sp>
        <p:nvSpPr>
          <p:cNvPr id="4" name="Espace réservé du contenu 2">
            <a:extLst>
              <a:ext uri="{FF2B5EF4-FFF2-40B4-BE49-F238E27FC236}">
                <a16:creationId xmlns:a16="http://schemas.microsoft.com/office/drawing/2014/main" id="{244F78F7-E9EC-4393-B7D9-08152648EE04}"/>
              </a:ext>
            </a:extLst>
          </p:cNvPr>
          <p:cNvSpPr txBox="1">
            <a:spLocks/>
          </p:cNvSpPr>
          <p:nvPr/>
        </p:nvSpPr>
        <p:spPr>
          <a:xfrm>
            <a:off x="6281530" y="1686513"/>
            <a:ext cx="5072270" cy="4223723"/>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Fièvre maternelle &gt; 38°C :   </a:t>
            </a:r>
            <a:r>
              <a:rPr lang="fr-FR" sz="2000" dirty="0"/>
              <a:t>Oui </a:t>
            </a:r>
            <a:r>
              <a:rPr lang="fr-FR" sz="2000" dirty="0">
                <a:sym typeface="Wingdings" panose="05000000000000000000" pitchFamily="2" charset="2"/>
              </a:rPr>
              <a:t>     Non  </a:t>
            </a:r>
          </a:p>
          <a:p>
            <a:pPr lvl="1">
              <a:buFont typeface="Wingdings" panose="05000000000000000000" pitchFamily="2" charset="2"/>
              <a:buChar char="Ø"/>
            </a:pPr>
            <a:r>
              <a:rPr lang="fr-FR" sz="1800" dirty="0">
                <a:sym typeface="Wingdings" panose="05000000000000000000" pitchFamily="2" charset="2"/>
              </a:rPr>
              <a:t>Si oui, étiologie présumée ou avérée : </a:t>
            </a:r>
            <a:r>
              <a:rPr lang="fr-FR" sz="1800" dirty="0"/>
              <a:t>………</a:t>
            </a:r>
          </a:p>
          <a:p>
            <a:pPr marL="457200" lvl="1" indent="0">
              <a:buNone/>
            </a:pPr>
            <a:endParaRPr lang="fr-FR" sz="1800" dirty="0"/>
          </a:p>
          <a:p>
            <a:pPr marL="457200" lvl="1" indent="0">
              <a:buNone/>
            </a:pPr>
            <a:endParaRPr lang="fr-FR" sz="1800" dirty="0"/>
          </a:p>
          <a:p>
            <a:pPr marL="457200" lvl="1" indent="0">
              <a:buNone/>
            </a:pPr>
            <a:endParaRPr lang="fr-FR" sz="1000" dirty="0"/>
          </a:p>
          <a:p>
            <a:pPr marL="457200" lvl="1" indent="0">
              <a:buNone/>
            </a:pPr>
            <a:endParaRPr lang="fr-FR" sz="1000" dirty="0"/>
          </a:p>
          <a:p>
            <a:pPr marL="457200" lvl="1" indent="0">
              <a:buNone/>
            </a:pPr>
            <a:endParaRPr lang="fr-FR" sz="1000" dirty="0"/>
          </a:p>
          <a:p>
            <a:r>
              <a:rPr lang="fr-FR" sz="2000" b="1" dirty="0"/>
              <a:t>Infection </a:t>
            </a:r>
            <a:r>
              <a:rPr lang="fr-FR" sz="2000" b="1" dirty="0" err="1"/>
              <a:t>materno</a:t>
            </a:r>
            <a:r>
              <a:rPr lang="fr-FR" sz="2000" b="1" dirty="0"/>
              <a:t>-fœtale :   </a:t>
            </a:r>
            <a:r>
              <a:rPr lang="fr-FR" sz="2000" dirty="0"/>
              <a:t>Oui </a:t>
            </a:r>
            <a:r>
              <a:rPr lang="fr-FR" sz="2000" dirty="0">
                <a:sym typeface="Wingdings" panose="05000000000000000000" pitchFamily="2" charset="2"/>
              </a:rPr>
              <a:t>     Non  </a:t>
            </a:r>
          </a:p>
          <a:p>
            <a:pPr marL="457200" lvl="1" indent="0">
              <a:lnSpc>
                <a:spcPct val="100000"/>
              </a:lnSpc>
              <a:spcBef>
                <a:spcPts val="0"/>
              </a:spcBef>
              <a:buFont typeface="Wingdings" panose="05000000000000000000" pitchFamily="2" charset="2"/>
              <a:buChar char="Ø"/>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a:t>
            </a:r>
            <a:r>
              <a:rPr kumimoji="0" lang="fr-FR" sz="180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Si oui, étiologie présumée ou avérée : </a:t>
            </a:r>
            <a:r>
              <a:rPr lang="fr-FR" sz="1800" dirty="0"/>
              <a:t>………</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fr-FR" sz="180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fr-FR" sz="1600" i="1" dirty="0"/>
          </a:p>
          <a:p>
            <a:pPr marL="0" indent="0">
              <a:buNone/>
            </a:pPr>
            <a:endParaRPr lang="fr-FR" sz="1600" i="1" dirty="0"/>
          </a:p>
        </p:txBody>
      </p:sp>
      <p:sp>
        <p:nvSpPr>
          <p:cNvPr id="5" name="Espace réservé du numéro de diapositive 4">
            <a:extLst>
              <a:ext uri="{FF2B5EF4-FFF2-40B4-BE49-F238E27FC236}">
                <a16:creationId xmlns:a16="http://schemas.microsoft.com/office/drawing/2014/main" id="{57EEFFFB-3AEB-4767-AF29-896968E0B5C6}"/>
              </a:ext>
            </a:extLst>
          </p:cNvPr>
          <p:cNvSpPr>
            <a:spLocks noGrp="1"/>
          </p:cNvSpPr>
          <p:nvPr>
            <p:ph type="sldNum" sz="quarter" idx="12"/>
          </p:nvPr>
        </p:nvSpPr>
        <p:spPr/>
        <p:txBody>
          <a:bodyPr/>
          <a:lstStyle/>
          <a:p>
            <a:fld id="{1F296CD6-F585-4F4E-9BDC-72E84E04FBD4}" type="slidenum">
              <a:rPr lang="fr-FR" smtClean="0"/>
              <a:t>9</a:t>
            </a:fld>
            <a:endParaRPr lang="fr-FR"/>
          </a:p>
        </p:txBody>
      </p:sp>
    </p:spTree>
    <p:extLst>
      <p:ext uri="{BB962C8B-B14F-4D97-AF65-F5344CB8AC3E}">
        <p14:creationId xmlns:p14="http://schemas.microsoft.com/office/powerpoint/2010/main" val="259313045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F83F8F2861E1488671AC1B31AD36D5" ma:contentTypeVersion="0" ma:contentTypeDescription="Crée un document." ma:contentTypeScope="" ma:versionID="aa4d48503c464e8aa9f61f16ff4c2087">
  <xsd:schema xmlns:xsd="http://www.w3.org/2001/XMLSchema" xmlns:xs="http://www.w3.org/2001/XMLSchema" xmlns:p="http://schemas.microsoft.com/office/2006/metadata/properties" targetNamespace="http://schemas.microsoft.com/office/2006/metadata/properties" ma:root="true" ma:fieldsID="a3d6ca9f312fcd1c0ab10337cdbdb72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5BA183-EBDC-4193-92C3-1A030B178F2F}"/>
</file>

<file path=customXml/itemProps2.xml><?xml version="1.0" encoding="utf-8"?>
<ds:datastoreItem xmlns:ds="http://schemas.openxmlformats.org/officeDocument/2006/customXml" ds:itemID="{7692B106-8816-41F6-AAA8-F4E74525CD73}"/>
</file>

<file path=customXml/itemProps3.xml><?xml version="1.0" encoding="utf-8"?>
<ds:datastoreItem xmlns:ds="http://schemas.openxmlformats.org/officeDocument/2006/customXml" ds:itemID="{4DC3B18F-B899-4E18-B8D5-1472A9E776BE}"/>
</file>

<file path=docProps/app.xml><?xml version="1.0" encoding="utf-8"?>
<Properties xmlns="http://schemas.openxmlformats.org/officeDocument/2006/extended-properties" xmlns:vt="http://schemas.openxmlformats.org/officeDocument/2006/docPropsVTypes">
  <TotalTime>2045</TotalTime>
  <Words>2048</Words>
  <Application>Microsoft Office PowerPoint</Application>
  <PresentationFormat>Grand écran</PresentationFormat>
  <Paragraphs>429</Paragraphs>
  <Slides>24</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Arial</vt:lpstr>
      <vt:lpstr>Calibri</vt:lpstr>
      <vt:lpstr>Calibri Light</vt:lpstr>
      <vt:lpstr>Courier New</vt:lpstr>
      <vt:lpstr>Wingdings</vt:lpstr>
      <vt:lpstr>Thème Office</vt:lpstr>
      <vt:lpstr>Présentation PowerPoint</vt:lpstr>
      <vt:lpstr>AIDE AU REMPLISSAGE</vt:lpstr>
      <vt:lpstr>CARACTERISTIQUES MATERNELLES</vt:lpstr>
      <vt:lpstr>SUIVI DE LA GROSSESSE (1)</vt:lpstr>
      <vt:lpstr>SUIVI DE LA GROSSESSE (2)</vt:lpstr>
      <vt:lpstr>Présentation PowerPoint</vt:lpstr>
      <vt:lpstr>ACCOUCHEMENT (1)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Astiana Boyer</dc:creator>
  <cp:lastModifiedBy>Astiana Boyer</cp:lastModifiedBy>
  <cp:revision>102</cp:revision>
  <dcterms:created xsi:type="dcterms:W3CDTF">2020-11-19T07:05:09Z</dcterms:created>
  <dcterms:modified xsi:type="dcterms:W3CDTF">2020-12-08T15:13:42Z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0x0101002FF83F8F2861E1488671AC1B31AD36D5</vt:lpwstr>
  </property>
</Properties>
</file>